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36576000" cy="29260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60" userDrawn="1">
          <p15:clr>
            <a:srgbClr val="A4A3A4"/>
          </p15:clr>
        </p15:guide>
        <p15:guide id="3" pos="800" userDrawn="1">
          <p15:clr>
            <a:srgbClr val="A4A3A4"/>
          </p15:clr>
        </p15:guide>
        <p15:guide id="4" pos="22240" userDrawn="1">
          <p15:clr>
            <a:srgbClr val="A4A3A4"/>
          </p15:clr>
        </p15:guide>
        <p15:guide id="5" orient="horz" pos="17472" userDrawn="1">
          <p15:clr>
            <a:srgbClr val="A4A3A4"/>
          </p15:clr>
        </p15:guide>
        <p15:guide id="6" pos="5680" userDrawn="1">
          <p15:clr>
            <a:srgbClr val="A4A3A4"/>
          </p15:clr>
        </p15:guide>
        <p15:guide id="7" pos="6320" userDrawn="1">
          <p15:clr>
            <a:srgbClr val="A4A3A4"/>
          </p15:clr>
        </p15:guide>
        <p15:guide id="8" pos="11200" userDrawn="1">
          <p15:clr>
            <a:srgbClr val="A4A3A4"/>
          </p15:clr>
        </p15:guide>
        <p15:guide id="9" pos="11840" userDrawn="1">
          <p15:clr>
            <a:srgbClr val="A4A3A4"/>
          </p15:clr>
        </p15:guide>
        <p15:guide id="10" pos="16720" userDrawn="1">
          <p15:clr>
            <a:srgbClr val="A4A3A4"/>
          </p15:clr>
        </p15:guide>
        <p15:guide id="11" pos="173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006F"/>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13"/>
    <p:restoredTop sz="94593"/>
  </p:normalViewPr>
  <p:slideViewPr>
    <p:cSldViewPr snapToGrid="0" snapToObjects="1" showGuides="1">
      <p:cViewPr>
        <p:scale>
          <a:sx n="47" d="100"/>
          <a:sy n="47" d="100"/>
        </p:scale>
        <p:origin x="-600" y="-3200"/>
      </p:cViewPr>
      <p:guideLst>
        <p:guide orient="horz" pos="960"/>
        <p:guide pos="800"/>
        <p:guide pos="22240"/>
        <p:guide orient="horz" pos="17472"/>
        <p:guide pos="5680"/>
        <p:guide pos="6320"/>
        <p:guide pos="11200"/>
        <p:guide pos="11840"/>
        <p:guide pos="16720"/>
        <p:guide pos="1736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812149-5AFF-D741-93F2-098273E38CC8}" type="datetimeFigureOut">
              <a:rPr lang="en-US" smtClean="0"/>
              <a:t>6/10/19</a:t>
            </a:fld>
            <a:endParaRPr lang="en-US"/>
          </a:p>
        </p:txBody>
      </p:sp>
      <p:sp>
        <p:nvSpPr>
          <p:cNvPr id="4" name="Slide Image Placeholder 3"/>
          <p:cNvSpPr>
            <a:spLocks noGrp="1" noRot="1" noChangeAspect="1"/>
          </p:cNvSpPr>
          <p:nvPr>
            <p:ph type="sldImg" idx="2"/>
          </p:nvPr>
        </p:nvSpPr>
        <p:spPr>
          <a:xfrm>
            <a:off x="1500188" y="1143000"/>
            <a:ext cx="38576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63B0B7-2801-504E-BF17-8D08AA9067EE}" type="slidenum">
              <a:rPr lang="en-US" smtClean="0"/>
              <a:t>‹#›</a:t>
            </a:fld>
            <a:endParaRPr lang="en-US"/>
          </a:p>
        </p:txBody>
      </p:sp>
    </p:spTree>
    <p:extLst>
      <p:ext uri="{BB962C8B-B14F-4D97-AF65-F5344CB8AC3E}">
        <p14:creationId xmlns:p14="http://schemas.microsoft.com/office/powerpoint/2010/main" val="3382078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when using Pleiades, it would be more intuitive to perform a facet operation over a layer composition. The provided popup parameter box for facet helps with selecting the right parameter without dealing with JSON properties. </a:t>
            </a:r>
          </a:p>
        </p:txBody>
      </p:sp>
      <p:sp>
        <p:nvSpPr>
          <p:cNvPr id="4" name="Slide Number Placeholder 3"/>
          <p:cNvSpPr>
            <a:spLocks noGrp="1"/>
          </p:cNvSpPr>
          <p:nvPr>
            <p:ph type="sldNum" sz="quarter" idx="5"/>
          </p:nvPr>
        </p:nvSpPr>
        <p:spPr/>
        <p:txBody>
          <a:bodyPr/>
          <a:lstStyle/>
          <a:p>
            <a:fld id="{1D63B0B7-2801-504E-BF17-8D08AA9067EE}" type="slidenum">
              <a:rPr lang="en-US" smtClean="0"/>
              <a:t>1</a:t>
            </a:fld>
            <a:endParaRPr lang="en-US"/>
          </a:p>
        </p:txBody>
      </p:sp>
    </p:spTree>
    <p:extLst>
      <p:ext uri="{BB962C8B-B14F-4D97-AF65-F5344CB8AC3E}">
        <p14:creationId xmlns:p14="http://schemas.microsoft.com/office/powerpoint/2010/main" val="1498770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788749"/>
            <a:ext cx="31089600" cy="10187093"/>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5368695"/>
            <a:ext cx="27432000" cy="7064585"/>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280EEA-D0D3-8B4B-92D4-DEB51ACFF84E}" type="datetimeFigureOut">
              <a:rPr lang="en-US" smtClean="0"/>
              <a:t>6/10/19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B81AB-2AEA-4F43-9A67-F95394B0E480}" type="slidenum">
              <a:rPr lang="en-US" smtClean="0"/>
              <a:t>‹#›</a:t>
            </a:fld>
            <a:endParaRPr lang="en-US"/>
          </a:p>
        </p:txBody>
      </p:sp>
    </p:spTree>
    <p:extLst>
      <p:ext uri="{BB962C8B-B14F-4D97-AF65-F5344CB8AC3E}">
        <p14:creationId xmlns:p14="http://schemas.microsoft.com/office/powerpoint/2010/main" val="971801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280EEA-D0D3-8B4B-92D4-DEB51ACFF84E}" type="datetimeFigureOut">
              <a:rPr lang="en-US" smtClean="0"/>
              <a:t>6/10/19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B81AB-2AEA-4F43-9A67-F95394B0E480}" type="slidenum">
              <a:rPr lang="en-US" smtClean="0"/>
              <a:t>‹#›</a:t>
            </a:fld>
            <a:endParaRPr lang="en-US"/>
          </a:p>
        </p:txBody>
      </p:sp>
    </p:spTree>
    <p:extLst>
      <p:ext uri="{BB962C8B-B14F-4D97-AF65-F5344CB8AC3E}">
        <p14:creationId xmlns:p14="http://schemas.microsoft.com/office/powerpoint/2010/main" val="3317297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557867"/>
            <a:ext cx="7886700" cy="2479717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557867"/>
            <a:ext cx="23202900" cy="2479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280EEA-D0D3-8B4B-92D4-DEB51ACFF84E}" type="datetimeFigureOut">
              <a:rPr lang="en-US" smtClean="0"/>
              <a:t>6/10/19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B81AB-2AEA-4F43-9A67-F95394B0E480}" type="slidenum">
              <a:rPr lang="en-US" smtClean="0"/>
              <a:t>‹#›</a:t>
            </a:fld>
            <a:endParaRPr lang="en-US"/>
          </a:p>
        </p:txBody>
      </p:sp>
    </p:spTree>
    <p:extLst>
      <p:ext uri="{BB962C8B-B14F-4D97-AF65-F5344CB8AC3E}">
        <p14:creationId xmlns:p14="http://schemas.microsoft.com/office/powerpoint/2010/main" val="341860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280EEA-D0D3-8B4B-92D4-DEB51ACFF84E}" type="datetimeFigureOut">
              <a:rPr lang="en-US" smtClean="0"/>
              <a:t>6/10/19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B81AB-2AEA-4F43-9A67-F95394B0E480}" type="slidenum">
              <a:rPr lang="en-US" smtClean="0"/>
              <a:t>‹#›</a:t>
            </a:fld>
            <a:endParaRPr lang="en-US"/>
          </a:p>
        </p:txBody>
      </p:sp>
    </p:spTree>
    <p:extLst>
      <p:ext uri="{BB962C8B-B14F-4D97-AF65-F5344CB8AC3E}">
        <p14:creationId xmlns:p14="http://schemas.microsoft.com/office/powerpoint/2010/main" val="670379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7294888"/>
            <a:ext cx="31546800" cy="1217167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19581715"/>
            <a:ext cx="31546800" cy="640079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280EEA-D0D3-8B4B-92D4-DEB51ACFF84E}" type="datetimeFigureOut">
              <a:rPr lang="en-US" smtClean="0"/>
              <a:t>6/10/19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B81AB-2AEA-4F43-9A67-F95394B0E480}" type="slidenum">
              <a:rPr lang="en-US" smtClean="0"/>
              <a:t>‹#›</a:t>
            </a:fld>
            <a:endParaRPr lang="en-US"/>
          </a:p>
        </p:txBody>
      </p:sp>
    </p:spTree>
    <p:extLst>
      <p:ext uri="{BB962C8B-B14F-4D97-AF65-F5344CB8AC3E}">
        <p14:creationId xmlns:p14="http://schemas.microsoft.com/office/powerpoint/2010/main" val="1210277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7789333"/>
            <a:ext cx="15544800" cy="18565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7789333"/>
            <a:ext cx="15544800" cy="18565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280EEA-D0D3-8B4B-92D4-DEB51ACFF84E}" type="datetimeFigureOut">
              <a:rPr lang="en-US" smtClean="0"/>
              <a:t>6/10/19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BB81AB-2AEA-4F43-9A67-F95394B0E480}" type="slidenum">
              <a:rPr lang="en-US" smtClean="0"/>
              <a:t>‹#›</a:t>
            </a:fld>
            <a:endParaRPr lang="en-US"/>
          </a:p>
        </p:txBody>
      </p:sp>
    </p:spTree>
    <p:extLst>
      <p:ext uri="{BB962C8B-B14F-4D97-AF65-F5344CB8AC3E}">
        <p14:creationId xmlns:p14="http://schemas.microsoft.com/office/powerpoint/2010/main" val="3255329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557873"/>
            <a:ext cx="31546800" cy="5655735"/>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7172962"/>
            <a:ext cx="15473360" cy="351535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519368" y="10688320"/>
            <a:ext cx="15473360" cy="157209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7172962"/>
            <a:ext cx="15549564" cy="351535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16602" y="10688320"/>
            <a:ext cx="15549564" cy="157209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280EEA-D0D3-8B4B-92D4-DEB51ACFF84E}" type="datetimeFigureOut">
              <a:rPr lang="en-US" smtClean="0"/>
              <a:t>6/10/19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BB81AB-2AEA-4F43-9A67-F95394B0E480}" type="slidenum">
              <a:rPr lang="en-US" smtClean="0"/>
              <a:t>‹#›</a:t>
            </a:fld>
            <a:endParaRPr lang="en-US"/>
          </a:p>
        </p:txBody>
      </p:sp>
    </p:spTree>
    <p:extLst>
      <p:ext uri="{BB962C8B-B14F-4D97-AF65-F5344CB8AC3E}">
        <p14:creationId xmlns:p14="http://schemas.microsoft.com/office/powerpoint/2010/main" val="509291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4280EEA-D0D3-8B4B-92D4-DEB51ACFF84E}" type="datetimeFigureOut">
              <a:rPr lang="en-US" smtClean="0"/>
              <a:t>6/10/19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BB81AB-2AEA-4F43-9A67-F95394B0E480}" type="slidenum">
              <a:rPr lang="en-US" smtClean="0"/>
              <a:t>‹#›</a:t>
            </a:fld>
            <a:endParaRPr lang="en-US"/>
          </a:p>
        </p:txBody>
      </p:sp>
    </p:spTree>
    <p:extLst>
      <p:ext uri="{BB962C8B-B14F-4D97-AF65-F5344CB8AC3E}">
        <p14:creationId xmlns:p14="http://schemas.microsoft.com/office/powerpoint/2010/main" val="1230174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280EEA-D0D3-8B4B-92D4-DEB51ACFF84E}" type="datetimeFigureOut">
              <a:rPr lang="en-US" smtClean="0"/>
              <a:t>6/10/19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BB81AB-2AEA-4F43-9A67-F95394B0E480}" type="slidenum">
              <a:rPr lang="en-US" smtClean="0"/>
              <a:t>‹#›</a:t>
            </a:fld>
            <a:endParaRPr lang="en-US"/>
          </a:p>
        </p:txBody>
      </p:sp>
    </p:spTree>
    <p:extLst>
      <p:ext uri="{BB962C8B-B14F-4D97-AF65-F5344CB8AC3E}">
        <p14:creationId xmlns:p14="http://schemas.microsoft.com/office/powerpoint/2010/main" val="1713381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950720"/>
            <a:ext cx="11796712" cy="682752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4213020"/>
            <a:ext cx="18516600" cy="20794133"/>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8778240"/>
            <a:ext cx="11796712" cy="16262775"/>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64280EEA-D0D3-8B4B-92D4-DEB51ACFF84E}" type="datetimeFigureOut">
              <a:rPr lang="en-US" smtClean="0"/>
              <a:t>6/10/19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BB81AB-2AEA-4F43-9A67-F95394B0E480}" type="slidenum">
              <a:rPr lang="en-US" smtClean="0"/>
              <a:t>‹#›</a:t>
            </a:fld>
            <a:endParaRPr lang="en-US"/>
          </a:p>
        </p:txBody>
      </p:sp>
    </p:spTree>
    <p:extLst>
      <p:ext uri="{BB962C8B-B14F-4D97-AF65-F5344CB8AC3E}">
        <p14:creationId xmlns:p14="http://schemas.microsoft.com/office/powerpoint/2010/main" val="3096643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950720"/>
            <a:ext cx="11796712" cy="682752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4213020"/>
            <a:ext cx="18516600" cy="20794133"/>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8778240"/>
            <a:ext cx="11796712" cy="16262775"/>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64280EEA-D0D3-8B4B-92D4-DEB51ACFF84E}" type="datetimeFigureOut">
              <a:rPr lang="en-US" smtClean="0"/>
              <a:t>6/10/19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BB81AB-2AEA-4F43-9A67-F95394B0E480}" type="slidenum">
              <a:rPr lang="en-US" smtClean="0"/>
              <a:t>‹#›</a:t>
            </a:fld>
            <a:endParaRPr lang="en-US"/>
          </a:p>
        </p:txBody>
      </p:sp>
    </p:spTree>
    <p:extLst>
      <p:ext uri="{BB962C8B-B14F-4D97-AF65-F5344CB8AC3E}">
        <p14:creationId xmlns:p14="http://schemas.microsoft.com/office/powerpoint/2010/main" val="389018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557873"/>
            <a:ext cx="31546800" cy="56557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7789333"/>
            <a:ext cx="31546800" cy="185657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27120433"/>
            <a:ext cx="8229600" cy="1557867"/>
          </a:xfrm>
          <a:prstGeom prst="rect">
            <a:avLst/>
          </a:prstGeom>
        </p:spPr>
        <p:txBody>
          <a:bodyPr vert="horz" lIns="91440" tIns="45720" rIns="91440" bIns="45720" rtlCol="0" anchor="ctr"/>
          <a:lstStyle>
            <a:lvl1pPr algn="l">
              <a:defRPr sz="4800">
                <a:solidFill>
                  <a:schemeClr val="tx1">
                    <a:tint val="75000"/>
                  </a:schemeClr>
                </a:solidFill>
              </a:defRPr>
            </a:lvl1pPr>
          </a:lstStyle>
          <a:p>
            <a:fld id="{64280EEA-D0D3-8B4B-92D4-DEB51ACFF84E}" type="datetimeFigureOut">
              <a:rPr lang="en-US" smtClean="0"/>
              <a:t>6/10/19</a:t>
            </a:fld>
            <a:endParaRPr lang="en-US"/>
          </a:p>
        </p:txBody>
      </p:sp>
      <p:sp>
        <p:nvSpPr>
          <p:cNvPr id="5" name="Footer Placeholder 4"/>
          <p:cNvSpPr>
            <a:spLocks noGrp="1"/>
          </p:cNvSpPr>
          <p:nvPr>
            <p:ph type="ftr" sz="quarter" idx="3"/>
          </p:nvPr>
        </p:nvSpPr>
        <p:spPr>
          <a:xfrm>
            <a:off x="12115800" y="27120433"/>
            <a:ext cx="12344400" cy="1557867"/>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27120433"/>
            <a:ext cx="8229600" cy="1557867"/>
          </a:xfrm>
          <a:prstGeom prst="rect">
            <a:avLst/>
          </a:prstGeom>
        </p:spPr>
        <p:txBody>
          <a:bodyPr vert="horz" lIns="91440" tIns="45720" rIns="91440" bIns="45720" rtlCol="0" anchor="ctr"/>
          <a:lstStyle>
            <a:lvl1pPr algn="r">
              <a:defRPr sz="4800">
                <a:solidFill>
                  <a:schemeClr val="tx1">
                    <a:tint val="75000"/>
                  </a:schemeClr>
                </a:solidFill>
              </a:defRPr>
            </a:lvl1pPr>
          </a:lstStyle>
          <a:p>
            <a:fld id="{D9BB81AB-2AEA-4F43-9A67-F95394B0E480}" type="slidenum">
              <a:rPr lang="en-US" smtClean="0"/>
              <a:t>‹#›</a:t>
            </a:fld>
            <a:endParaRPr lang="en-US"/>
          </a:p>
        </p:txBody>
      </p:sp>
    </p:spTree>
    <p:extLst>
      <p:ext uri="{BB962C8B-B14F-4D97-AF65-F5344CB8AC3E}">
        <p14:creationId xmlns:p14="http://schemas.microsoft.com/office/powerpoint/2010/main" val="35637898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tif"/><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728" y="-49307"/>
            <a:ext cx="31089600" cy="1896536"/>
          </a:xfrm>
        </p:spPr>
        <p:txBody>
          <a:bodyPr anchor="b">
            <a:normAutofit/>
          </a:bodyPr>
          <a:lstStyle/>
          <a:p>
            <a:pPr algn="l"/>
            <a:r>
              <a:rPr lang="en-US" sz="8000" b="1" dirty="0">
                <a:latin typeface="Encode Sans Normal" panose="02000000000000000000" pitchFamily="2" charset="77"/>
                <a:ea typeface="Encode Sans Normal Black" charset="0"/>
                <a:cs typeface="Encode Sans Normal Black" charset="0"/>
              </a:rPr>
              <a:t>Pleiades: </a:t>
            </a:r>
            <a:r>
              <a:rPr lang="en-US" sz="5400" b="1" dirty="0">
                <a:latin typeface="Encode Sans Normal" panose="02000000000000000000" pitchFamily="2" charset="77"/>
                <a:ea typeface="Encode Sans Normal Black" charset="0"/>
                <a:cs typeface="Encode Sans Normal Black" charset="0"/>
              </a:rPr>
              <a:t>Interactive Composing Tools for Vega-Lite Charts </a:t>
            </a:r>
            <a:endParaRPr lang="en-US" sz="10700" b="1" dirty="0">
              <a:latin typeface="Encode Sans Normal" panose="02000000000000000000" pitchFamily="2" charset="77"/>
              <a:ea typeface="Encode Sans Normal Black" charset="0"/>
              <a:cs typeface="Encode Sans Normal Black" charset="0"/>
            </a:endParaRPr>
          </a:p>
        </p:txBody>
      </p:sp>
      <p:sp>
        <p:nvSpPr>
          <p:cNvPr id="10" name="TextBox 9"/>
          <p:cNvSpPr txBox="1"/>
          <p:nvPr/>
        </p:nvSpPr>
        <p:spPr>
          <a:xfrm>
            <a:off x="731728" y="2339898"/>
            <a:ext cx="23247048" cy="605230"/>
          </a:xfrm>
          <a:prstGeom prst="rect">
            <a:avLst/>
          </a:prstGeom>
          <a:noFill/>
        </p:spPr>
        <p:txBody>
          <a:bodyPr wrap="square" rtlCol="0">
            <a:spAutoFit/>
          </a:bodyPr>
          <a:lstStyle/>
          <a:p>
            <a:r>
              <a:rPr lang="en-US" sz="3200" b="1" i="1" dirty="0">
                <a:latin typeface="Times New Roman" panose="02020603050405020304" pitchFamily="18" charset="0"/>
                <a:ea typeface="Open Sans" charset="0"/>
                <a:cs typeface="Times New Roman" panose="02020603050405020304" pitchFamily="18" charset="0"/>
              </a:rPr>
              <a:t>Chanwut Kittivorawong, Manesh Jhawar, Sorawee Porncharoenwase </a:t>
            </a:r>
          </a:p>
        </p:txBody>
      </p:sp>
      <p:grpSp>
        <p:nvGrpSpPr>
          <p:cNvPr id="23" name="Group 22" descr="Section Header and gold boundless bar"/>
          <p:cNvGrpSpPr/>
          <p:nvPr/>
        </p:nvGrpSpPr>
        <p:grpSpPr>
          <a:xfrm>
            <a:off x="877388" y="23632473"/>
            <a:ext cx="7747000" cy="766628"/>
            <a:chOff x="8956548" y="11840173"/>
            <a:chExt cx="6972300" cy="689967"/>
          </a:xfrm>
        </p:grpSpPr>
        <p:sp>
          <p:nvSpPr>
            <p:cNvPr id="16" name="TextBox 15" descr="Section Header and gold boundless bar"/>
            <p:cNvSpPr txBox="1"/>
            <p:nvPr/>
          </p:nvSpPr>
          <p:spPr>
            <a:xfrm>
              <a:off x="8956548" y="11840173"/>
              <a:ext cx="6972300" cy="581698"/>
            </a:xfrm>
            <a:prstGeom prst="rect">
              <a:avLst/>
            </a:prstGeom>
            <a:noFill/>
          </p:spPr>
          <p:txBody>
            <a:bodyPr wrap="square" rtlCol="0">
              <a:spAutoFit/>
            </a:bodyPr>
            <a:lstStyle/>
            <a:p>
              <a:r>
                <a:rPr lang="en-US" sz="3600" b="1" dirty="0">
                  <a:latin typeface="Encode Sans Normal Black" charset="0"/>
                  <a:ea typeface="Encode Sans Normal Black" charset="0"/>
                  <a:cs typeface="Encode Sans Normal Black" charset="0"/>
                </a:rPr>
                <a:t>Operations</a:t>
              </a:r>
            </a:p>
          </p:txBody>
        </p:sp>
        <p:pic>
          <p:nvPicPr>
            <p:cNvPr id="18" name="Picture 17" descr="Gold boundless ba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895" y="12417364"/>
              <a:ext cx="1399032" cy="112776"/>
            </a:xfrm>
            <a:prstGeom prst="rect">
              <a:avLst/>
            </a:prstGeom>
          </p:spPr>
        </p:pic>
      </p:grpSp>
      <p:sp>
        <p:nvSpPr>
          <p:cNvPr id="19" name="TextBox 18"/>
          <p:cNvSpPr txBox="1"/>
          <p:nvPr/>
        </p:nvSpPr>
        <p:spPr>
          <a:xfrm>
            <a:off x="-177408" y="16194018"/>
            <a:ext cx="9326508" cy="7417736"/>
          </a:xfrm>
          <a:prstGeom prst="rect">
            <a:avLst/>
          </a:prstGeom>
          <a:noFill/>
        </p:spPr>
        <p:txBody>
          <a:bodyPr wrap="square" rtlCol="0">
            <a:spAutoFit/>
          </a:bodyPr>
          <a:lstStyle/>
          <a:p>
            <a:pPr marL="1200150" lvl="2" indent="-285750" algn="just" fontAlgn="base">
              <a:lnSpc>
                <a:spcPct val="150000"/>
              </a:lnSpc>
              <a:buFont typeface="Courier New" panose="02070309020205020404" pitchFamily="49" charset="0"/>
              <a:buChar char="o"/>
            </a:pPr>
            <a:r>
              <a:rPr lang="en-US" sz="2000" dirty="0">
                <a:latin typeface="Encode Sans Wide" panose="02000000000000000000" pitchFamily="2" charset="77"/>
                <a:cs typeface="Times New Roman" panose="02020603050405020304" pitchFamily="18" charset="0"/>
              </a:rPr>
              <a:t>To work with Pleiades, users can add Vega-Lite specs that they are working with to the left sidebar by clicking “</a:t>
            </a:r>
            <a:r>
              <a:rPr lang="en-US" sz="2000" b="1" dirty="0">
                <a:latin typeface="Encode Sans Wide" panose="02000000000000000000" pitchFamily="2" charset="77"/>
                <a:cs typeface="Times New Roman" panose="02020603050405020304" pitchFamily="18" charset="0"/>
              </a:rPr>
              <a:t>NEW SPEC</a:t>
            </a:r>
            <a:r>
              <a:rPr lang="en-US" sz="2000" dirty="0">
                <a:latin typeface="Encode Sans Wide" panose="02000000000000000000" pitchFamily="2" charset="77"/>
                <a:cs typeface="Times New Roman" panose="02020603050405020304" pitchFamily="18" charset="0"/>
              </a:rPr>
              <a:t>”, then type in the Vega-Lite spec, and save.</a:t>
            </a:r>
          </a:p>
          <a:p>
            <a:pPr marL="1200150" lvl="2" indent="-285750" algn="just" fontAlgn="base">
              <a:lnSpc>
                <a:spcPct val="150000"/>
              </a:lnSpc>
              <a:buFont typeface="Courier New" panose="02070309020205020404" pitchFamily="49" charset="0"/>
              <a:buChar char="o"/>
            </a:pPr>
            <a:r>
              <a:rPr lang="en-US" sz="2000" dirty="0">
                <a:latin typeface="Encode Sans Wide" panose="02000000000000000000" pitchFamily="2" charset="77"/>
                <a:cs typeface="Times New Roman" panose="02020603050405020304" pitchFamily="18" charset="0"/>
              </a:rPr>
              <a:t>To create view composition, users can select view(s) as operand(s) and then apply an operation. It will output the composed view in the output area. Users are allowed to select up to one view from the sidebar and up to one view from the output area to perform an operation. Users can also perform an operation to composed views. For example, a layered view can then be horizontally concatenated with another view. Then, inside the concatenated views, the right view can be selected to repeat.</a:t>
            </a:r>
          </a:p>
          <a:p>
            <a:pPr marL="1200150" lvl="2" indent="-285750" algn="just" fontAlgn="base">
              <a:lnSpc>
                <a:spcPct val="150000"/>
              </a:lnSpc>
              <a:buFont typeface="Courier New" panose="02070309020205020404" pitchFamily="49" charset="0"/>
              <a:buChar char="o"/>
            </a:pPr>
            <a:r>
              <a:rPr lang="en-US" sz="2000" dirty="0">
                <a:latin typeface="Encode Sans Wide" panose="02000000000000000000" pitchFamily="2" charset="77"/>
                <a:cs typeface="Times New Roman" panose="02020603050405020304" pitchFamily="18" charset="0"/>
              </a:rPr>
              <a:t>Finally when the user is done with composing view, they can export the view in the output area to Vega-Lite JSON file to use normally with any Vega-Lite compiler.</a:t>
            </a:r>
          </a:p>
          <a:p>
            <a:pPr>
              <a:lnSpc>
                <a:spcPct val="150000"/>
              </a:lnSpc>
            </a:pPr>
            <a:endParaRPr lang="en-US" sz="2000" dirty="0">
              <a:latin typeface="Encode Sans Wide" panose="02000000000000000000" pitchFamily="2" charset="77"/>
              <a:ea typeface="Open Sans" charset="0"/>
              <a:cs typeface="Open Sans" charset="0"/>
            </a:endParaRPr>
          </a:p>
        </p:txBody>
      </p:sp>
      <p:pic>
        <p:nvPicPr>
          <p:cNvPr id="47" name="Picture 46" descr="Gold Boundless Bar" title="Gold Boundless Ba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854" y="1292573"/>
            <a:ext cx="3666458" cy="899320"/>
          </a:xfrm>
          <a:prstGeom prst="rect">
            <a:avLst/>
          </a:prstGeom>
        </p:spPr>
      </p:pic>
      <p:cxnSp>
        <p:nvCxnSpPr>
          <p:cNvPr id="51" name="Straight Connector 50" descr="Gold rule line divider"/>
          <p:cNvCxnSpPr/>
          <p:nvPr/>
        </p:nvCxnSpPr>
        <p:spPr>
          <a:xfrm>
            <a:off x="18288000" y="5341048"/>
            <a:ext cx="0" cy="170491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descr="Gold rule line divider"/>
          <p:cNvCxnSpPr/>
          <p:nvPr/>
        </p:nvCxnSpPr>
        <p:spPr>
          <a:xfrm>
            <a:off x="27051742" y="5331987"/>
            <a:ext cx="0" cy="170491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9" name="Group 48" descr="Section Header and gold boundless bar">
            <a:extLst>
              <a:ext uri="{FF2B5EF4-FFF2-40B4-BE49-F238E27FC236}">
                <a16:creationId xmlns:a16="http://schemas.microsoft.com/office/drawing/2014/main" id="{50597E82-FAF8-8241-A815-633D2CC57783}"/>
              </a:ext>
            </a:extLst>
          </p:cNvPr>
          <p:cNvGrpSpPr/>
          <p:nvPr/>
        </p:nvGrpSpPr>
        <p:grpSpPr>
          <a:xfrm>
            <a:off x="877388" y="3540054"/>
            <a:ext cx="7747000" cy="1004842"/>
            <a:chOff x="8956548" y="11722607"/>
            <a:chExt cx="6972300" cy="904358"/>
          </a:xfrm>
        </p:grpSpPr>
        <p:sp>
          <p:nvSpPr>
            <p:cNvPr id="50" name="TextBox 49" descr="Section Header placeholder">
              <a:extLst>
                <a:ext uri="{FF2B5EF4-FFF2-40B4-BE49-F238E27FC236}">
                  <a16:creationId xmlns:a16="http://schemas.microsoft.com/office/drawing/2014/main" id="{C974C8A9-0712-274D-8416-B901FE76B501}"/>
                </a:ext>
              </a:extLst>
            </p:cNvPr>
            <p:cNvSpPr txBox="1"/>
            <p:nvPr/>
          </p:nvSpPr>
          <p:spPr>
            <a:xfrm>
              <a:off x="8956548" y="11722607"/>
              <a:ext cx="6972300" cy="698614"/>
            </a:xfrm>
            <a:prstGeom prst="rect">
              <a:avLst/>
            </a:prstGeom>
            <a:noFill/>
          </p:spPr>
          <p:txBody>
            <a:bodyPr wrap="square" rtlCol="0">
              <a:spAutoFit/>
            </a:bodyPr>
            <a:lstStyle/>
            <a:p>
              <a:r>
                <a:rPr lang="en-US" sz="4444" b="1" dirty="0">
                  <a:latin typeface="Encode Sans Normal Black" charset="0"/>
                  <a:ea typeface="Encode Sans Normal Black" charset="0"/>
                  <a:cs typeface="Encode Sans Normal Black" charset="0"/>
                </a:rPr>
                <a:t>Introduction</a:t>
              </a:r>
            </a:p>
          </p:txBody>
        </p:sp>
        <p:pic>
          <p:nvPicPr>
            <p:cNvPr id="54" name="Picture 53" descr="gold boundless bar">
              <a:extLst>
                <a:ext uri="{FF2B5EF4-FFF2-40B4-BE49-F238E27FC236}">
                  <a16:creationId xmlns:a16="http://schemas.microsoft.com/office/drawing/2014/main" id="{928D5AFC-1F3E-D94D-A833-DAE257E27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sp>
        <p:nvSpPr>
          <p:cNvPr id="4" name="TextBox 3">
            <a:extLst>
              <a:ext uri="{FF2B5EF4-FFF2-40B4-BE49-F238E27FC236}">
                <a16:creationId xmlns:a16="http://schemas.microsoft.com/office/drawing/2014/main" id="{739F20B8-86FE-554C-8F95-FD0743DF50E2}"/>
              </a:ext>
            </a:extLst>
          </p:cNvPr>
          <p:cNvSpPr txBox="1"/>
          <p:nvPr/>
        </p:nvSpPr>
        <p:spPr>
          <a:xfrm>
            <a:off x="877388" y="4880424"/>
            <a:ext cx="8542618" cy="9264396"/>
          </a:xfrm>
          <a:prstGeom prst="rect">
            <a:avLst/>
          </a:prstGeom>
          <a:noFill/>
        </p:spPr>
        <p:txBody>
          <a:bodyPr wrap="square" rtlCol="0">
            <a:spAutoFit/>
          </a:bodyPr>
          <a:lstStyle/>
          <a:p>
            <a:pPr algn="just">
              <a:lnSpc>
                <a:spcPct val="150000"/>
              </a:lnSpc>
            </a:pPr>
            <a:r>
              <a:rPr lang="en-US" sz="2000" dirty="0">
                <a:latin typeface="Encode Sans Wide" panose="02000000000000000000" pitchFamily="2" charset="77"/>
                <a:cs typeface="Times New Roman" panose="02020603050405020304" pitchFamily="18" charset="0"/>
              </a:rPr>
              <a:t>Vega-Lite is a high-level grammar which is easy to understand. Naturally, the user base of Vega-Lite ranges from beginners to experts in the field of visualization. Although users with less JSON experience have no trouble working with most of the features of Vega-lite, composing different views together has a sharp learning curve. View composition requires a good understanding of tree structure since different views can be nested inside each other to create more complex views.</a:t>
            </a:r>
          </a:p>
          <a:p>
            <a:pPr algn="just">
              <a:lnSpc>
                <a:spcPct val="150000"/>
              </a:lnSpc>
            </a:pPr>
            <a:endParaRPr lang="en-US" sz="2000" dirty="0">
              <a:latin typeface="Encode Sans Wide" panose="02000000000000000000" pitchFamily="2" charset="77"/>
              <a:cs typeface="Times New Roman" panose="02020603050405020304" pitchFamily="18" charset="0"/>
            </a:endParaRPr>
          </a:p>
          <a:p>
            <a:pPr algn="just">
              <a:lnSpc>
                <a:spcPct val="150000"/>
              </a:lnSpc>
            </a:pPr>
            <a:r>
              <a:rPr lang="en-US" sz="2000" dirty="0">
                <a:latin typeface="Encode Sans Wide" panose="02000000000000000000" pitchFamily="2" charset="77"/>
                <a:cs typeface="Times New Roman" panose="02020603050405020304" pitchFamily="18" charset="0"/>
              </a:rPr>
              <a:t>Pleiades is a toolkit for Vega-lite that gives the user the ability to compose charts without having to deal with remembering the rules of composition or working with the JSON. We provide a Graphical User Interface for users to add different pre-existing Vega-Lite specs and they use them to create complex compositions. We provide four options for composition: Layer, Concat, Repeat, and Facet. We also provide the users with an abstraction that handles all the rules for composition, by simply disabling the options when they cannot be performed. Pleiades has resulted in not only providing an efficient and easy way to create compositions but also enables the user to play with the data more efficiently. </a:t>
            </a:r>
          </a:p>
        </p:txBody>
      </p:sp>
      <p:grpSp>
        <p:nvGrpSpPr>
          <p:cNvPr id="58" name="Group 57" descr="Section Header and gold boundless bar">
            <a:extLst>
              <a:ext uri="{FF2B5EF4-FFF2-40B4-BE49-F238E27FC236}">
                <a16:creationId xmlns:a16="http://schemas.microsoft.com/office/drawing/2014/main" id="{B4806C33-4FC0-2544-A4C6-907D86FD1616}"/>
              </a:ext>
            </a:extLst>
          </p:cNvPr>
          <p:cNvGrpSpPr/>
          <p:nvPr/>
        </p:nvGrpSpPr>
        <p:grpSpPr>
          <a:xfrm>
            <a:off x="851496" y="15184211"/>
            <a:ext cx="8500013" cy="932648"/>
            <a:chOff x="8956548" y="11982490"/>
            <a:chExt cx="6972300" cy="839382"/>
          </a:xfrm>
        </p:grpSpPr>
        <p:sp>
          <p:nvSpPr>
            <p:cNvPr id="60" name="TextBox 59" descr="Section Header and gold boundless bar">
              <a:extLst>
                <a:ext uri="{FF2B5EF4-FFF2-40B4-BE49-F238E27FC236}">
                  <a16:creationId xmlns:a16="http://schemas.microsoft.com/office/drawing/2014/main" id="{D50C7F84-6F88-0B49-AF0E-FE104C5C0CD7}"/>
                </a:ext>
              </a:extLst>
            </p:cNvPr>
            <p:cNvSpPr txBox="1"/>
            <p:nvPr/>
          </p:nvSpPr>
          <p:spPr>
            <a:xfrm>
              <a:off x="8956548" y="11982490"/>
              <a:ext cx="6972300" cy="698614"/>
            </a:xfrm>
            <a:prstGeom prst="rect">
              <a:avLst/>
            </a:prstGeom>
            <a:noFill/>
          </p:spPr>
          <p:txBody>
            <a:bodyPr wrap="square" rtlCol="0">
              <a:spAutoFit/>
            </a:bodyPr>
            <a:lstStyle/>
            <a:p>
              <a:r>
                <a:rPr lang="en-US" sz="4444" b="1" dirty="0">
                  <a:latin typeface="Encode Sans Normal Black" charset="0"/>
                  <a:ea typeface="Encode Sans Normal Black" charset="0"/>
                  <a:cs typeface="Encode Sans Normal Black" charset="0"/>
                </a:rPr>
                <a:t>Overview</a:t>
              </a:r>
            </a:p>
          </p:txBody>
        </p:sp>
        <p:pic>
          <p:nvPicPr>
            <p:cNvPr id="65" name="Picture 64" descr="Gold boundless bar">
              <a:extLst>
                <a:ext uri="{FF2B5EF4-FFF2-40B4-BE49-F238E27FC236}">
                  <a16:creationId xmlns:a16="http://schemas.microsoft.com/office/drawing/2014/main" id="{DB8065E6-166B-6843-A761-8CE214173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895" y="12709096"/>
              <a:ext cx="1399032" cy="112776"/>
            </a:xfrm>
            <a:prstGeom prst="rect">
              <a:avLst/>
            </a:prstGeom>
          </p:spPr>
        </p:pic>
      </p:grpSp>
      <p:sp>
        <p:nvSpPr>
          <p:cNvPr id="8" name="TextBox 7">
            <a:extLst>
              <a:ext uri="{FF2B5EF4-FFF2-40B4-BE49-F238E27FC236}">
                <a16:creationId xmlns:a16="http://schemas.microsoft.com/office/drawing/2014/main" id="{24573F2E-016E-9F4B-935A-2B0817B36F17}"/>
              </a:ext>
            </a:extLst>
          </p:cNvPr>
          <p:cNvSpPr txBox="1"/>
          <p:nvPr/>
        </p:nvSpPr>
        <p:spPr>
          <a:xfrm>
            <a:off x="10092534" y="3826151"/>
            <a:ext cx="8145309" cy="304346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nSpc>
                <a:spcPct val="150000"/>
              </a:lnSpc>
            </a:pPr>
            <a:endParaRPr lang="en-US" sz="1050" dirty="0">
              <a:latin typeface="Encode Sans Wide" panose="02000000000000000000" pitchFamily="2" charset="77"/>
            </a:endParaRPr>
          </a:p>
          <a:p>
            <a:pPr algn="just">
              <a:lnSpc>
                <a:spcPct val="150000"/>
              </a:lnSpc>
            </a:pPr>
            <a:r>
              <a:rPr lang="en-US" sz="2000" dirty="0">
                <a:latin typeface="Encode Sans Wide" panose="02000000000000000000" pitchFamily="2" charset="77"/>
                <a:cs typeface="Times New Roman" panose="02020603050405020304" pitchFamily="18" charset="0"/>
              </a:rPr>
              <a:t>The user can perform layering when there are one selected view from the sidebar and one selected view from the output area. When clicking “</a:t>
            </a:r>
            <a:r>
              <a:rPr lang="en-US" sz="2000" b="1" dirty="0">
                <a:latin typeface="Encode Sans Wide" panose="02000000000000000000" pitchFamily="2" charset="77"/>
                <a:cs typeface="Times New Roman" panose="02020603050405020304" pitchFamily="18" charset="0"/>
              </a:rPr>
              <a:t>LAYER</a:t>
            </a:r>
            <a:r>
              <a:rPr lang="en-US" sz="2000" dirty="0">
                <a:latin typeface="Encode Sans Wide" panose="02000000000000000000" pitchFamily="2" charset="77"/>
                <a:cs typeface="Times New Roman" panose="02020603050405020304" pitchFamily="18" charset="0"/>
              </a:rPr>
              <a:t>”, the user is prompted with an option to layer the view in the sidebar over or under the view in the output area. Then, the selected view in the output area is layered with the selected view in the sidebar. </a:t>
            </a:r>
            <a:endParaRPr lang="en-US" dirty="0">
              <a:latin typeface="Encode Sans Wide" panose="02000000000000000000" pitchFamily="2" charset="77"/>
            </a:endParaRPr>
          </a:p>
        </p:txBody>
      </p:sp>
      <p:sp>
        <p:nvSpPr>
          <p:cNvPr id="37" name="TextBox 36">
            <a:extLst>
              <a:ext uri="{FF2B5EF4-FFF2-40B4-BE49-F238E27FC236}">
                <a16:creationId xmlns:a16="http://schemas.microsoft.com/office/drawing/2014/main" id="{25F4C96B-4876-DA42-AD2E-ACDEA8DE9446}"/>
              </a:ext>
            </a:extLst>
          </p:cNvPr>
          <p:cNvSpPr txBox="1"/>
          <p:nvPr/>
        </p:nvSpPr>
        <p:spPr>
          <a:xfrm>
            <a:off x="13228508" y="3445624"/>
            <a:ext cx="1719392" cy="584775"/>
          </a:xfrm>
          <a:prstGeom prst="rect">
            <a:avLst/>
          </a:prstGeom>
          <a:solidFill>
            <a:srgbClr val="FFFFFF"/>
          </a:solidFill>
        </p:spPr>
        <p:txBody>
          <a:bodyPr wrap="square" rtlCol="0">
            <a:spAutoFit/>
          </a:bodyPr>
          <a:lstStyle/>
          <a:p>
            <a:pPr algn="ctr"/>
            <a:r>
              <a:rPr lang="en-US" sz="3200" b="1" dirty="0">
                <a:latin typeface="Encode Sans Normal ExtraBold" panose="02000000000000000000" pitchFamily="2" charset="77"/>
              </a:rPr>
              <a:t>Layer</a:t>
            </a:r>
          </a:p>
        </p:txBody>
      </p:sp>
      <p:pic>
        <p:nvPicPr>
          <p:cNvPr id="44" name="Picture 43" descr="A screenshot of a cell phone&#13;&#10;&#13;&#10;Description automatically generated">
            <a:extLst>
              <a:ext uri="{FF2B5EF4-FFF2-40B4-BE49-F238E27FC236}">
                <a16:creationId xmlns:a16="http://schemas.microsoft.com/office/drawing/2014/main" id="{F94BD8A4-453C-EB4A-ABE1-D44C332DDE21}"/>
              </a:ext>
            </a:extLst>
          </p:cNvPr>
          <p:cNvPicPr>
            <a:picLocks noChangeAspect="1"/>
          </p:cNvPicPr>
          <p:nvPr/>
        </p:nvPicPr>
        <p:blipFill rotWithShape="1">
          <a:blip r:embed="rId5"/>
          <a:srcRect r="21871"/>
          <a:stretch/>
        </p:blipFill>
        <p:spPr>
          <a:xfrm>
            <a:off x="10562066" y="7118195"/>
            <a:ext cx="7047565" cy="3752272"/>
          </a:xfrm>
          <a:prstGeom prst="rect">
            <a:avLst/>
          </a:prstGeom>
        </p:spPr>
      </p:pic>
      <p:pic>
        <p:nvPicPr>
          <p:cNvPr id="46" name="Picture 45" descr="A screenshot of a cell phone&#13;&#10;&#13;&#10;Description automatically generated">
            <a:extLst>
              <a:ext uri="{FF2B5EF4-FFF2-40B4-BE49-F238E27FC236}">
                <a16:creationId xmlns:a16="http://schemas.microsoft.com/office/drawing/2014/main" id="{4224D6B8-8204-6643-A4D7-AE96FC0AF2EC}"/>
              </a:ext>
            </a:extLst>
          </p:cNvPr>
          <p:cNvPicPr>
            <a:picLocks noChangeAspect="1"/>
          </p:cNvPicPr>
          <p:nvPr/>
        </p:nvPicPr>
        <p:blipFill rotWithShape="1">
          <a:blip r:embed="rId6"/>
          <a:srcRect r="21914"/>
          <a:stretch/>
        </p:blipFill>
        <p:spPr>
          <a:xfrm>
            <a:off x="10581797" y="10957852"/>
            <a:ext cx="7024805" cy="4183346"/>
          </a:xfrm>
          <a:prstGeom prst="rect">
            <a:avLst/>
          </a:prstGeom>
        </p:spPr>
      </p:pic>
      <p:sp>
        <p:nvSpPr>
          <p:cNvPr id="62" name="TextBox 61">
            <a:extLst>
              <a:ext uri="{FF2B5EF4-FFF2-40B4-BE49-F238E27FC236}">
                <a16:creationId xmlns:a16="http://schemas.microsoft.com/office/drawing/2014/main" id="{FA897EC7-8C58-4043-B4BF-665A15415BEF}"/>
              </a:ext>
            </a:extLst>
          </p:cNvPr>
          <p:cNvSpPr txBox="1"/>
          <p:nvPr/>
        </p:nvSpPr>
        <p:spPr>
          <a:xfrm>
            <a:off x="822498" y="25478234"/>
            <a:ext cx="8326602" cy="1397498"/>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lnSpc>
                <a:spcPct val="150000"/>
              </a:lnSpc>
            </a:pPr>
            <a:endParaRPr lang="en-US" sz="700" dirty="0">
              <a:latin typeface="Encode Sans Wide" panose="02000000000000000000" pitchFamily="2" charset="77"/>
              <a:cs typeface="Times New Roman" panose="02020603050405020304" pitchFamily="18" charset="0"/>
            </a:endParaRPr>
          </a:p>
          <a:p>
            <a:pPr algn="just">
              <a:lnSpc>
                <a:spcPct val="150000"/>
              </a:lnSpc>
            </a:pPr>
            <a:r>
              <a:rPr lang="en-US" sz="2000" dirty="0">
                <a:latin typeface="Encode Sans Wide" panose="02000000000000000000" pitchFamily="2" charset="77"/>
                <a:cs typeface="Times New Roman" panose="02020603050405020304" pitchFamily="18" charset="0"/>
              </a:rPr>
              <a:t>When the output area is empty, user can select a view in the sidebar. Then click “</a:t>
            </a:r>
            <a:r>
              <a:rPr lang="en-US" sz="2000" b="1" dirty="0">
                <a:latin typeface="Encode Sans Wide" panose="02000000000000000000" pitchFamily="2" charset="77"/>
                <a:cs typeface="Times New Roman" panose="02020603050405020304" pitchFamily="18" charset="0"/>
              </a:rPr>
              <a:t>PLACE</a:t>
            </a:r>
            <a:r>
              <a:rPr lang="en-US" sz="2000" dirty="0">
                <a:latin typeface="Encode Sans Wide" panose="02000000000000000000" pitchFamily="2" charset="77"/>
                <a:cs typeface="Times New Roman" panose="02020603050405020304" pitchFamily="18" charset="0"/>
              </a:rPr>
              <a:t>” to place the view to the output area.</a:t>
            </a:r>
          </a:p>
          <a:p>
            <a:pPr algn="just">
              <a:lnSpc>
                <a:spcPct val="150000"/>
              </a:lnSpc>
            </a:pPr>
            <a:endParaRPr lang="en-US" sz="1100" dirty="0">
              <a:latin typeface="Encode Sans Wide" panose="02000000000000000000" pitchFamily="2" charset="77"/>
              <a:cs typeface="Times New Roman" panose="02020603050405020304" pitchFamily="18" charset="0"/>
            </a:endParaRPr>
          </a:p>
        </p:txBody>
      </p:sp>
      <p:sp>
        <p:nvSpPr>
          <p:cNvPr id="3" name="Rectangle 2">
            <a:extLst>
              <a:ext uri="{FF2B5EF4-FFF2-40B4-BE49-F238E27FC236}">
                <a16:creationId xmlns:a16="http://schemas.microsoft.com/office/drawing/2014/main" id="{7DC8455B-C3EB-EB41-831B-85DC049DADF3}"/>
              </a:ext>
            </a:extLst>
          </p:cNvPr>
          <p:cNvSpPr/>
          <p:nvPr/>
        </p:nvSpPr>
        <p:spPr>
          <a:xfrm>
            <a:off x="851496" y="24531132"/>
            <a:ext cx="8297603" cy="400110"/>
          </a:xfrm>
          <a:prstGeom prst="rect">
            <a:avLst/>
          </a:prstGeom>
        </p:spPr>
        <p:txBody>
          <a:bodyPr wrap="square">
            <a:spAutoFit/>
          </a:bodyPr>
          <a:lstStyle/>
          <a:p>
            <a:r>
              <a:rPr lang="en-US" sz="2000" dirty="0">
                <a:solidFill>
                  <a:srgbClr val="000000"/>
                </a:solidFill>
                <a:latin typeface="Encode Sans Wide" panose="02000000000000000000" pitchFamily="2" charset="77"/>
                <a:cs typeface="Times New Roman" panose="02020603050405020304" pitchFamily="18" charset="0"/>
              </a:rPr>
              <a:t>There are 5 main operations users can do to compose views: </a:t>
            </a:r>
            <a:endParaRPr lang="en-US" sz="2000" dirty="0">
              <a:latin typeface="Encode Sans Wide" panose="02000000000000000000" pitchFamily="2" charset="77"/>
              <a:cs typeface="Times New Roman" panose="02020603050405020304" pitchFamily="18" charset="0"/>
            </a:endParaRPr>
          </a:p>
        </p:txBody>
      </p:sp>
      <p:sp>
        <p:nvSpPr>
          <p:cNvPr id="63" name="TextBox 62">
            <a:extLst>
              <a:ext uri="{FF2B5EF4-FFF2-40B4-BE49-F238E27FC236}">
                <a16:creationId xmlns:a16="http://schemas.microsoft.com/office/drawing/2014/main" id="{EF9CFFFE-BBA7-5449-A635-5A4FBA1C95E0}"/>
              </a:ext>
            </a:extLst>
          </p:cNvPr>
          <p:cNvSpPr txBox="1"/>
          <p:nvPr/>
        </p:nvSpPr>
        <p:spPr>
          <a:xfrm>
            <a:off x="4097206" y="25130413"/>
            <a:ext cx="1770194" cy="584775"/>
          </a:xfrm>
          <a:prstGeom prst="rect">
            <a:avLst/>
          </a:prstGeom>
          <a:solidFill>
            <a:srgbClr val="FFFFFF"/>
          </a:solidFill>
        </p:spPr>
        <p:txBody>
          <a:bodyPr wrap="square" rtlCol="0">
            <a:spAutoFit/>
          </a:bodyPr>
          <a:lstStyle/>
          <a:p>
            <a:pPr algn="ctr"/>
            <a:r>
              <a:rPr lang="en-US" sz="3200" b="1" dirty="0">
                <a:latin typeface="Encode Sans Normal ExtraBold" panose="02000000000000000000" pitchFamily="2" charset="77"/>
              </a:rPr>
              <a:t>Place</a:t>
            </a:r>
          </a:p>
        </p:txBody>
      </p:sp>
      <p:sp>
        <p:nvSpPr>
          <p:cNvPr id="69" name="TextBox 68">
            <a:extLst>
              <a:ext uri="{FF2B5EF4-FFF2-40B4-BE49-F238E27FC236}">
                <a16:creationId xmlns:a16="http://schemas.microsoft.com/office/drawing/2014/main" id="{16888B3B-F617-D243-B63A-FEBD56CEFD92}"/>
              </a:ext>
            </a:extLst>
          </p:cNvPr>
          <p:cNvSpPr txBox="1"/>
          <p:nvPr/>
        </p:nvSpPr>
        <p:spPr>
          <a:xfrm>
            <a:off x="10078676" y="16063052"/>
            <a:ext cx="8191868" cy="2801088"/>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lnSpc>
                <a:spcPct val="150000"/>
              </a:lnSpc>
            </a:pPr>
            <a:r>
              <a:rPr lang="en-US" sz="2000" dirty="0">
                <a:latin typeface="Encode Sans Wide" panose="02000000000000000000" pitchFamily="2" charset="77"/>
                <a:cs typeface="Times New Roman" panose="02020603050405020304" pitchFamily="18" charset="0"/>
              </a:rPr>
              <a:t>The user can perform concatenation when there are one selected view from the sidebar and one selected view form the output area. When clicking “</a:t>
            </a:r>
            <a:r>
              <a:rPr lang="en-US" sz="2000" b="1" dirty="0">
                <a:latin typeface="Encode Sans Wide" panose="02000000000000000000" pitchFamily="2" charset="77"/>
                <a:cs typeface="Times New Roman" panose="02020603050405020304" pitchFamily="18" charset="0"/>
              </a:rPr>
              <a:t>CONCAT</a:t>
            </a:r>
            <a:r>
              <a:rPr lang="en-US" sz="2000" dirty="0">
                <a:latin typeface="Encode Sans Wide" panose="02000000000000000000" pitchFamily="2" charset="77"/>
                <a:cs typeface="Times New Roman" panose="02020603050405020304" pitchFamily="18" charset="0"/>
              </a:rPr>
              <a:t>”, the user is prompted with an option to concatenate the selected view in the sidebar on the left, right, top, or bottom of the selected view in the output area.</a:t>
            </a:r>
          </a:p>
        </p:txBody>
      </p:sp>
      <p:sp>
        <p:nvSpPr>
          <p:cNvPr id="70" name="TextBox 69">
            <a:extLst>
              <a:ext uri="{FF2B5EF4-FFF2-40B4-BE49-F238E27FC236}">
                <a16:creationId xmlns:a16="http://schemas.microsoft.com/office/drawing/2014/main" id="{B8FA3E3E-2999-4348-9EC5-6367552D22E3}"/>
              </a:ext>
            </a:extLst>
          </p:cNvPr>
          <p:cNvSpPr txBox="1"/>
          <p:nvPr/>
        </p:nvSpPr>
        <p:spPr>
          <a:xfrm>
            <a:off x="12311805" y="15522257"/>
            <a:ext cx="3568662" cy="584775"/>
          </a:xfrm>
          <a:prstGeom prst="rect">
            <a:avLst/>
          </a:prstGeom>
          <a:solidFill>
            <a:srgbClr val="FFFFFF"/>
          </a:solidFill>
        </p:spPr>
        <p:txBody>
          <a:bodyPr wrap="square" rtlCol="0">
            <a:spAutoFit/>
          </a:bodyPr>
          <a:lstStyle/>
          <a:p>
            <a:pPr algn="ctr"/>
            <a:r>
              <a:rPr lang="en-US" sz="3200" b="1" dirty="0">
                <a:latin typeface="Encode Sans Normal ExtraBold" panose="02000000000000000000" pitchFamily="2" charset="77"/>
              </a:rPr>
              <a:t>Concatenation</a:t>
            </a:r>
          </a:p>
        </p:txBody>
      </p:sp>
      <p:pic>
        <p:nvPicPr>
          <p:cNvPr id="14" name="Picture 13" descr="A screenshot of a cell phone&#13;&#10;&#13;&#10;Description automatically generated">
            <a:extLst>
              <a:ext uri="{FF2B5EF4-FFF2-40B4-BE49-F238E27FC236}">
                <a16:creationId xmlns:a16="http://schemas.microsoft.com/office/drawing/2014/main" id="{9C211576-8024-F446-8512-C903B81F0E56}"/>
              </a:ext>
            </a:extLst>
          </p:cNvPr>
          <p:cNvPicPr>
            <a:picLocks noChangeAspect="1"/>
          </p:cNvPicPr>
          <p:nvPr/>
        </p:nvPicPr>
        <p:blipFill rotWithShape="1">
          <a:blip r:embed="rId7"/>
          <a:srcRect r="22298"/>
          <a:stretch/>
        </p:blipFill>
        <p:spPr>
          <a:xfrm>
            <a:off x="10613678" y="19106640"/>
            <a:ext cx="7110434" cy="3863710"/>
          </a:xfrm>
          <a:prstGeom prst="rect">
            <a:avLst/>
          </a:prstGeom>
        </p:spPr>
      </p:pic>
      <p:pic>
        <p:nvPicPr>
          <p:cNvPr id="17" name="Picture 16" descr="A screenshot of a social media post&#13;&#10;&#13;&#10;Description automatically generated">
            <a:extLst>
              <a:ext uri="{FF2B5EF4-FFF2-40B4-BE49-F238E27FC236}">
                <a16:creationId xmlns:a16="http://schemas.microsoft.com/office/drawing/2014/main" id="{4FC4C28D-453B-3E4A-8588-E2EE1234C47A}"/>
              </a:ext>
            </a:extLst>
          </p:cNvPr>
          <p:cNvPicPr>
            <a:picLocks noChangeAspect="1"/>
          </p:cNvPicPr>
          <p:nvPr/>
        </p:nvPicPr>
        <p:blipFill rotWithShape="1">
          <a:blip r:embed="rId8"/>
          <a:srcRect r="22100"/>
          <a:stretch/>
        </p:blipFill>
        <p:spPr>
          <a:xfrm>
            <a:off x="10622592" y="23189240"/>
            <a:ext cx="7101520" cy="3823730"/>
          </a:xfrm>
          <a:prstGeom prst="rect">
            <a:avLst/>
          </a:prstGeom>
        </p:spPr>
      </p:pic>
      <p:cxnSp>
        <p:nvCxnSpPr>
          <p:cNvPr id="73" name="Straight Connector 72" descr="Gold rule line divider">
            <a:extLst>
              <a:ext uri="{FF2B5EF4-FFF2-40B4-BE49-F238E27FC236}">
                <a16:creationId xmlns:a16="http://schemas.microsoft.com/office/drawing/2014/main" id="{926884FB-8A93-B145-AF6A-E21E2F3A7A6E}"/>
              </a:ext>
            </a:extLst>
          </p:cNvPr>
          <p:cNvCxnSpPr/>
          <p:nvPr/>
        </p:nvCxnSpPr>
        <p:spPr>
          <a:xfrm>
            <a:off x="18440400" y="5493448"/>
            <a:ext cx="0" cy="170491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descr="Gold rule line divider">
            <a:extLst>
              <a:ext uri="{FF2B5EF4-FFF2-40B4-BE49-F238E27FC236}">
                <a16:creationId xmlns:a16="http://schemas.microsoft.com/office/drawing/2014/main" id="{9380A8F9-AC17-144F-BC92-E531BF922808}"/>
              </a:ext>
            </a:extLst>
          </p:cNvPr>
          <p:cNvCxnSpPr/>
          <p:nvPr/>
        </p:nvCxnSpPr>
        <p:spPr>
          <a:xfrm>
            <a:off x="18592800" y="5645848"/>
            <a:ext cx="0" cy="170491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C855FAA-5D76-C348-BE5D-23D7937DFABE}"/>
              </a:ext>
            </a:extLst>
          </p:cNvPr>
          <p:cNvSpPr txBox="1"/>
          <p:nvPr/>
        </p:nvSpPr>
        <p:spPr>
          <a:xfrm>
            <a:off x="18803452" y="4052228"/>
            <a:ext cx="8336584" cy="3724418"/>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lnSpc>
                <a:spcPct val="150000"/>
              </a:lnSpc>
            </a:pPr>
            <a:r>
              <a:rPr lang="en-US" sz="2000" dirty="0">
                <a:latin typeface="Encode Sans Wide" panose="02000000000000000000" pitchFamily="2" charset="77"/>
                <a:cs typeface="Times New Roman" panose="02020603050405020304" pitchFamily="18" charset="0"/>
              </a:rPr>
              <a:t>The user can perform faceting when there is one selected view from the output area. When clicking “</a:t>
            </a:r>
            <a:r>
              <a:rPr lang="en-US" sz="2000" b="1" dirty="0">
                <a:latin typeface="Encode Sans Wide" panose="02000000000000000000" pitchFamily="2" charset="77"/>
                <a:cs typeface="Times New Roman" panose="02020603050405020304" pitchFamily="18" charset="0"/>
              </a:rPr>
              <a:t>FACET</a:t>
            </a:r>
            <a:r>
              <a:rPr lang="en-US" sz="2000" dirty="0">
                <a:latin typeface="Encode Sans Wide" panose="02000000000000000000" pitchFamily="2" charset="77"/>
                <a:cs typeface="Times New Roman" panose="02020603050405020304" pitchFamily="18" charset="0"/>
              </a:rPr>
              <a:t>”, a popup window will show prompting the user to select, for each repeating direction (row or column or both), a field and its type to facet. Note that facet-</a:t>
            </a:r>
            <a:r>
              <a:rPr lang="en-US" sz="2000" dirty="0" err="1">
                <a:latin typeface="Encode Sans Wide" panose="02000000000000000000" pitchFamily="2" charset="77"/>
                <a:cs typeface="Times New Roman" panose="02020603050405020304" pitchFamily="18" charset="0"/>
              </a:rPr>
              <a:t>ing</a:t>
            </a:r>
            <a:r>
              <a:rPr lang="en-US" sz="2000" dirty="0">
                <a:latin typeface="Encode Sans Wide" panose="02000000000000000000" pitchFamily="2" charset="77"/>
                <a:cs typeface="Times New Roman" panose="02020603050405020304" pitchFamily="18" charset="0"/>
              </a:rPr>
              <a:t> will be applied to all inner views of the operand. Selecting a subset of inner views to only perform facet on the set of inner views is unavailable right now, due to time constraints.</a:t>
            </a:r>
            <a:endParaRPr lang="en-US" dirty="0">
              <a:latin typeface="Encode Sans Wide" panose="02000000000000000000" pitchFamily="2" charset="77"/>
            </a:endParaRPr>
          </a:p>
        </p:txBody>
      </p:sp>
      <p:sp>
        <p:nvSpPr>
          <p:cNvPr id="76" name="TextBox 75">
            <a:extLst>
              <a:ext uri="{FF2B5EF4-FFF2-40B4-BE49-F238E27FC236}">
                <a16:creationId xmlns:a16="http://schemas.microsoft.com/office/drawing/2014/main" id="{82F5FE58-6D1E-A949-9831-DA414E51C4E6}"/>
              </a:ext>
            </a:extLst>
          </p:cNvPr>
          <p:cNvSpPr txBox="1"/>
          <p:nvPr/>
        </p:nvSpPr>
        <p:spPr>
          <a:xfrm>
            <a:off x="21189419" y="3449320"/>
            <a:ext cx="3088318" cy="584775"/>
          </a:xfrm>
          <a:prstGeom prst="rect">
            <a:avLst/>
          </a:prstGeom>
          <a:solidFill>
            <a:srgbClr val="FFFFFF"/>
          </a:solidFill>
        </p:spPr>
        <p:txBody>
          <a:bodyPr wrap="square" rtlCol="0">
            <a:spAutoFit/>
          </a:bodyPr>
          <a:lstStyle/>
          <a:p>
            <a:pPr algn="ctr"/>
            <a:r>
              <a:rPr lang="en-US" sz="3200" b="1" dirty="0">
                <a:latin typeface="Encode Sans Normal ExtraBold" panose="02000000000000000000" pitchFamily="2" charset="77"/>
              </a:rPr>
              <a:t>Facet</a:t>
            </a:r>
          </a:p>
        </p:txBody>
      </p:sp>
      <p:pic>
        <p:nvPicPr>
          <p:cNvPr id="21" name="Picture 20" descr="A screenshot of a cell phone&#13;&#10;&#13;&#10;Description automatically generated">
            <a:extLst>
              <a:ext uri="{FF2B5EF4-FFF2-40B4-BE49-F238E27FC236}">
                <a16:creationId xmlns:a16="http://schemas.microsoft.com/office/drawing/2014/main" id="{4A3567B8-727D-1E4B-B066-7DC098DB1091}"/>
              </a:ext>
            </a:extLst>
          </p:cNvPr>
          <p:cNvPicPr>
            <a:picLocks noChangeAspect="1"/>
          </p:cNvPicPr>
          <p:nvPr/>
        </p:nvPicPr>
        <p:blipFill rotWithShape="1">
          <a:blip r:embed="rId9"/>
          <a:srcRect r="22366"/>
          <a:stretch/>
        </p:blipFill>
        <p:spPr>
          <a:xfrm>
            <a:off x="19344594" y="7956535"/>
            <a:ext cx="7226633" cy="3872148"/>
          </a:xfrm>
          <a:prstGeom prst="rect">
            <a:avLst/>
          </a:prstGeom>
        </p:spPr>
      </p:pic>
      <p:pic>
        <p:nvPicPr>
          <p:cNvPr id="24" name="Picture 23" descr="A screenshot of a cell phone&#13;&#10;&#13;&#10;Description automatically generated">
            <a:extLst>
              <a:ext uri="{FF2B5EF4-FFF2-40B4-BE49-F238E27FC236}">
                <a16:creationId xmlns:a16="http://schemas.microsoft.com/office/drawing/2014/main" id="{2F3F4A85-D3C9-6043-9530-879308532E1E}"/>
              </a:ext>
            </a:extLst>
          </p:cNvPr>
          <p:cNvPicPr>
            <a:picLocks noChangeAspect="1"/>
          </p:cNvPicPr>
          <p:nvPr/>
        </p:nvPicPr>
        <p:blipFill rotWithShape="1">
          <a:blip r:embed="rId10"/>
          <a:srcRect r="22488"/>
          <a:stretch/>
        </p:blipFill>
        <p:spPr>
          <a:xfrm>
            <a:off x="19444120" y="12124615"/>
            <a:ext cx="7097052" cy="3808666"/>
          </a:xfrm>
          <a:prstGeom prst="rect">
            <a:avLst/>
          </a:prstGeom>
        </p:spPr>
      </p:pic>
      <p:pic>
        <p:nvPicPr>
          <p:cNvPr id="42" name="Picture 41" descr="A screenshot of a cell phone&#13;&#10;&#13;&#10;Description automatically generated">
            <a:extLst>
              <a:ext uri="{FF2B5EF4-FFF2-40B4-BE49-F238E27FC236}">
                <a16:creationId xmlns:a16="http://schemas.microsoft.com/office/drawing/2014/main" id="{658F7A1F-1D10-9E41-8884-843E5F03926E}"/>
              </a:ext>
            </a:extLst>
          </p:cNvPr>
          <p:cNvPicPr>
            <a:picLocks noChangeAspect="1"/>
          </p:cNvPicPr>
          <p:nvPr/>
        </p:nvPicPr>
        <p:blipFill rotWithShape="1">
          <a:blip r:embed="rId11"/>
          <a:srcRect r="22491"/>
          <a:stretch/>
        </p:blipFill>
        <p:spPr>
          <a:xfrm>
            <a:off x="19374100" y="16247395"/>
            <a:ext cx="7167130" cy="3872149"/>
          </a:xfrm>
          <a:prstGeom prst="rect">
            <a:avLst/>
          </a:prstGeom>
        </p:spPr>
      </p:pic>
      <p:cxnSp>
        <p:nvCxnSpPr>
          <p:cNvPr id="45" name="Straight Arrow Connector 44">
            <a:extLst>
              <a:ext uri="{FF2B5EF4-FFF2-40B4-BE49-F238E27FC236}">
                <a16:creationId xmlns:a16="http://schemas.microsoft.com/office/drawing/2014/main" id="{35161C42-1797-3C4D-B84A-AC0A93F9806E}"/>
              </a:ext>
            </a:extLst>
          </p:cNvPr>
          <p:cNvCxnSpPr/>
          <p:nvPr/>
        </p:nvCxnSpPr>
        <p:spPr>
          <a:xfrm>
            <a:off x="25973079" y="11160298"/>
            <a:ext cx="0" cy="1476165"/>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E639015-103B-6542-983C-BE10968B0233}"/>
              </a:ext>
            </a:extLst>
          </p:cNvPr>
          <p:cNvCxnSpPr/>
          <p:nvPr/>
        </p:nvCxnSpPr>
        <p:spPr>
          <a:xfrm>
            <a:off x="25973079" y="15385078"/>
            <a:ext cx="0" cy="1476165"/>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6240487-AA2A-E544-80AE-1DFFF5BA7B96}"/>
              </a:ext>
            </a:extLst>
          </p:cNvPr>
          <p:cNvCxnSpPr/>
          <p:nvPr/>
        </p:nvCxnSpPr>
        <p:spPr>
          <a:xfrm>
            <a:off x="17156952" y="10340523"/>
            <a:ext cx="0" cy="1476165"/>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6E2E026-BEC1-6D42-A3E9-BC1290255C6B}"/>
              </a:ext>
            </a:extLst>
          </p:cNvPr>
          <p:cNvCxnSpPr/>
          <p:nvPr/>
        </p:nvCxnSpPr>
        <p:spPr>
          <a:xfrm>
            <a:off x="17183846" y="22474331"/>
            <a:ext cx="0" cy="1476165"/>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83738069-3E59-F943-9412-9EBC2412CEAA}"/>
              </a:ext>
            </a:extLst>
          </p:cNvPr>
          <p:cNvSpPr txBox="1"/>
          <p:nvPr/>
        </p:nvSpPr>
        <p:spPr>
          <a:xfrm>
            <a:off x="27730409" y="3977391"/>
            <a:ext cx="8336584" cy="3724418"/>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just">
              <a:lnSpc>
                <a:spcPct val="150000"/>
              </a:lnSpc>
            </a:pPr>
            <a:r>
              <a:rPr lang="en-US" sz="2000" dirty="0">
                <a:latin typeface="Encode Sans Wide" panose="02000000000000000000" pitchFamily="2" charset="77"/>
                <a:cs typeface="Times New Roman" panose="02020603050405020304" pitchFamily="18" charset="0"/>
              </a:rPr>
              <a:t>Every interaction in repeat operation works the same way as it would work in facet operation with the exception of operation button to “</a:t>
            </a:r>
            <a:r>
              <a:rPr lang="en-US" sz="2000" b="1" dirty="0">
                <a:latin typeface="Encode Sans Wide" panose="02000000000000000000" pitchFamily="2" charset="77"/>
                <a:cs typeface="Times New Roman" panose="02020603050405020304" pitchFamily="18" charset="0"/>
              </a:rPr>
              <a:t>REPEAT</a:t>
            </a:r>
            <a:r>
              <a:rPr lang="en-US" sz="2000" dirty="0">
                <a:latin typeface="Encode Sans Wide" panose="02000000000000000000" pitchFamily="2" charset="77"/>
                <a:cs typeface="Times New Roman" panose="02020603050405020304" pitchFamily="18" charset="0"/>
              </a:rPr>
              <a:t>” and the popup window to configure parameter to perform repeat. The popup window will prompt the user to input, for each repeating direction (row or column or both), a list of fields to repeat and encoding channel to repeat. Repeating will also be applied to all inner views of the operand as same as faceting.</a:t>
            </a:r>
          </a:p>
        </p:txBody>
      </p:sp>
      <p:sp>
        <p:nvSpPr>
          <p:cNvPr id="82" name="TextBox 81">
            <a:extLst>
              <a:ext uri="{FF2B5EF4-FFF2-40B4-BE49-F238E27FC236}">
                <a16:creationId xmlns:a16="http://schemas.microsoft.com/office/drawing/2014/main" id="{9D96F771-16A3-A043-8104-475CF22C2310}"/>
              </a:ext>
            </a:extLst>
          </p:cNvPr>
          <p:cNvSpPr txBox="1"/>
          <p:nvPr/>
        </p:nvSpPr>
        <p:spPr>
          <a:xfrm>
            <a:off x="30181864" y="3370835"/>
            <a:ext cx="3088318" cy="584775"/>
          </a:xfrm>
          <a:prstGeom prst="rect">
            <a:avLst/>
          </a:prstGeom>
          <a:solidFill>
            <a:srgbClr val="FFFFFF"/>
          </a:solidFill>
        </p:spPr>
        <p:txBody>
          <a:bodyPr wrap="square" rtlCol="0">
            <a:spAutoFit/>
          </a:bodyPr>
          <a:lstStyle/>
          <a:p>
            <a:pPr algn="ctr"/>
            <a:r>
              <a:rPr lang="en-US" sz="3200" b="1" dirty="0">
                <a:latin typeface="Encode Sans Normal ExtraBold" panose="02000000000000000000" pitchFamily="2" charset="77"/>
              </a:rPr>
              <a:t>Repeat</a:t>
            </a:r>
          </a:p>
        </p:txBody>
      </p:sp>
      <p:pic>
        <p:nvPicPr>
          <p:cNvPr id="11" name="Picture 10" descr="A screenshot of a cell phone&#13;&#10;&#13;&#10;Description automatically generated">
            <a:extLst>
              <a:ext uri="{FF2B5EF4-FFF2-40B4-BE49-F238E27FC236}">
                <a16:creationId xmlns:a16="http://schemas.microsoft.com/office/drawing/2014/main" id="{47F0820C-C480-2C42-9373-8A7B6135168A}"/>
              </a:ext>
            </a:extLst>
          </p:cNvPr>
          <p:cNvPicPr>
            <a:picLocks noChangeAspect="1"/>
          </p:cNvPicPr>
          <p:nvPr/>
        </p:nvPicPr>
        <p:blipFill rotWithShape="1">
          <a:blip r:embed="rId12"/>
          <a:srcRect r="22005"/>
          <a:stretch/>
        </p:blipFill>
        <p:spPr>
          <a:xfrm>
            <a:off x="28193475" y="7679082"/>
            <a:ext cx="7346840" cy="3918310"/>
          </a:xfrm>
          <a:prstGeom prst="rect">
            <a:avLst/>
          </a:prstGeom>
        </p:spPr>
      </p:pic>
      <p:pic>
        <p:nvPicPr>
          <p:cNvPr id="15" name="Picture 14" descr="A screenshot of a cell phone&#13;&#10;&#13;&#10;Description automatically generated">
            <a:extLst>
              <a:ext uri="{FF2B5EF4-FFF2-40B4-BE49-F238E27FC236}">
                <a16:creationId xmlns:a16="http://schemas.microsoft.com/office/drawing/2014/main" id="{92036A69-5857-3C42-A409-318042D2CA67}"/>
              </a:ext>
            </a:extLst>
          </p:cNvPr>
          <p:cNvPicPr>
            <a:picLocks noChangeAspect="1"/>
          </p:cNvPicPr>
          <p:nvPr/>
        </p:nvPicPr>
        <p:blipFill rotWithShape="1">
          <a:blip r:embed="rId13"/>
          <a:srcRect r="21534"/>
          <a:stretch/>
        </p:blipFill>
        <p:spPr>
          <a:xfrm>
            <a:off x="28263781" y="11906313"/>
            <a:ext cx="7268920" cy="3827760"/>
          </a:xfrm>
          <a:prstGeom prst="rect">
            <a:avLst/>
          </a:prstGeom>
        </p:spPr>
      </p:pic>
      <p:pic>
        <p:nvPicPr>
          <p:cNvPr id="22" name="Picture 21" descr="A screenshot of a cell phone&#13;&#10;&#13;&#10;Description automatically generated">
            <a:extLst>
              <a:ext uri="{FF2B5EF4-FFF2-40B4-BE49-F238E27FC236}">
                <a16:creationId xmlns:a16="http://schemas.microsoft.com/office/drawing/2014/main" id="{CD108D59-976A-0A44-AB54-679B7337C1A6}"/>
              </a:ext>
            </a:extLst>
          </p:cNvPr>
          <p:cNvPicPr>
            <a:picLocks noChangeAspect="1"/>
          </p:cNvPicPr>
          <p:nvPr/>
        </p:nvPicPr>
        <p:blipFill rotWithShape="1">
          <a:blip r:embed="rId14"/>
          <a:srcRect r="22129"/>
          <a:stretch/>
        </p:blipFill>
        <p:spPr>
          <a:xfrm>
            <a:off x="28212099" y="16020825"/>
            <a:ext cx="7298586" cy="3918310"/>
          </a:xfrm>
          <a:prstGeom prst="rect">
            <a:avLst/>
          </a:prstGeom>
        </p:spPr>
      </p:pic>
      <p:cxnSp>
        <p:nvCxnSpPr>
          <p:cNvPr id="56" name="Straight Arrow Connector 55">
            <a:extLst>
              <a:ext uri="{FF2B5EF4-FFF2-40B4-BE49-F238E27FC236}">
                <a16:creationId xmlns:a16="http://schemas.microsoft.com/office/drawing/2014/main" id="{AEE42161-7F5C-E348-9BAF-CBDC283CD65E}"/>
              </a:ext>
            </a:extLst>
          </p:cNvPr>
          <p:cNvCxnSpPr/>
          <p:nvPr/>
        </p:nvCxnSpPr>
        <p:spPr>
          <a:xfrm>
            <a:off x="34998740" y="11037354"/>
            <a:ext cx="0" cy="1476165"/>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1D6D093-7C7E-DD47-9EAB-C9DE72E4D0CD}"/>
              </a:ext>
            </a:extLst>
          </p:cNvPr>
          <p:cNvCxnSpPr/>
          <p:nvPr/>
        </p:nvCxnSpPr>
        <p:spPr>
          <a:xfrm>
            <a:off x="34998740" y="15231760"/>
            <a:ext cx="0" cy="1476165"/>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EA97A3B-80F3-B648-BE6F-250291E6E24C}"/>
              </a:ext>
            </a:extLst>
          </p:cNvPr>
          <p:cNvSpPr txBox="1"/>
          <p:nvPr/>
        </p:nvSpPr>
        <p:spPr>
          <a:xfrm>
            <a:off x="26051842" y="20678617"/>
            <a:ext cx="10015492" cy="7865506"/>
          </a:xfrm>
          <a:prstGeom prst="rect">
            <a:avLst/>
          </a:prstGeom>
          <a:solidFill>
            <a:srgbClr val="33006F"/>
          </a:solidFill>
          <a:ln>
            <a:solidFill>
              <a:srgbClr val="33006F"/>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endParaRPr lang="en-US" dirty="0"/>
          </a:p>
        </p:txBody>
      </p:sp>
      <p:grpSp>
        <p:nvGrpSpPr>
          <p:cNvPr id="59" name="Group 58" descr="Section Header and gold boundless bar">
            <a:extLst>
              <a:ext uri="{FF2B5EF4-FFF2-40B4-BE49-F238E27FC236}">
                <a16:creationId xmlns:a16="http://schemas.microsoft.com/office/drawing/2014/main" id="{4CF7E53C-B717-A94E-93FF-3B0E42571C51}"/>
              </a:ext>
            </a:extLst>
          </p:cNvPr>
          <p:cNvGrpSpPr/>
          <p:nvPr/>
        </p:nvGrpSpPr>
        <p:grpSpPr>
          <a:xfrm>
            <a:off x="18719933" y="21047886"/>
            <a:ext cx="7747000" cy="865147"/>
            <a:chOff x="8877616" y="11958160"/>
            <a:chExt cx="6972300" cy="668805"/>
          </a:xfrm>
        </p:grpSpPr>
        <p:sp>
          <p:nvSpPr>
            <p:cNvPr id="61" name="TextBox 60" descr="Section Header and gold boundless bar">
              <a:extLst>
                <a:ext uri="{FF2B5EF4-FFF2-40B4-BE49-F238E27FC236}">
                  <a16:creationId xmlns:a16="http://schemas.microsoft.com/office/drawing/2014/main" id="{26948D40-128F-D743-B885-3403F5D487A3}"/>
                </a:ext>
              </a:extLst>
            </p:cNvPr>
            <p:cNvSpPr txBox="1"/>
            <p:nvPr/>
          </p:nvSpPr>
          <p:spPr>
            <a:xfrm>
              <a:off x="8877616" y="11958160"/>
              <a:ext cx="6972300" cy="581697"/>
            </a:xfrm>
            <a:prstGeom prst="rect">
              <a:avLst/>
            </a:prstGeom>
            <a:noFill/>
          </p:spPr>
          <p:txBody>
            <a:bodyPr wrap="square" rtlCol="0">
              <a:spAutoFit/>
            </a:bodyPr>
            <a:lstStyle/>
            <a:p>
              <a:r>
                <a:rPr lang="en-US" sz="3600" b="1" dirty="0">
                  <a:latin typeface="Encode Sans Normal Black" charset="0"/>
                </a:rPr>
                <a:t>Well-Formedness</a:t>
              </a:r>
            </a:p>
          </p:txBody>
        </p:sp>
        <p:pic>
          <p:nvPicPr>
            <p:cNvPr id="64" name="Picture 63" descr="Gold boundless bar">
              <a:extLst>
                <a:ext uri="{FF2B5EF4-FFF2-40B4-BE49-F238E27FC236}">
                  <a16:creationId xmlns:a16="http://schemas.microsoft.com/office/drawing/2014/main" id="{5D2E78CE-CAC8-F84B-875F-5A15BC4C7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grpSp>
        <p:nvGrpSpPr>
          <p:cNvPr id="66" name="Group 65" descr="Section Header and gold boundless bar">
            <a:extLst>
              <a:ext uri="{FF2B5EF4-FFF2-40B4-BE49-F238E27FC236}">
                <a16:creationId xmlns:a16="http://schemas.microsoft.com/office/drawing/2014/main" id="{9306A3F0-F4BF-164A-A0CA-C7D9988198E3}"/>
              </a:ext>
            </a:extLst>
          </p:cNvPr>
          <p:cNvGrpSpPr/>
          <p:nvPr/>
        </p:nvGrpSpPr>
        <p:grpSpPr>
          <a:xfrm>
            <a:off x="26627895" y="20908953"/>
            <a:ext cx="9105842" cy="1004080"/>
            <a:chOff x="8877616" y="11773703"/>
            <a:chExt cx="6972300" cy="853262"/>
          </a:xfrm>
        </p:grpSpPr>
        <p:sp>
          <p:nvSpPr>
            <p:cNvPr id="67" name="TextBox 66" descr="Section Header and gold boundless bar">
              <a:extLst>
                <a:ext uri="{FF2B5EF4-FFF2-40B4-BE49-F238E27FC236}">
                  <a16:creationId xmlns:a16="http://schemas.microsoft.com/office/drawing/2014/main" id="{5186A759-01AB-1E4D-BFA7-1883C0C9B9DB}"/>
                </a:ext>
              </a:extLst>
            </p:cNvPr>
            <p:cNvSpPr txBox="1"/>
            <p:nvPr/>
          </p:nvSpPr>
          <p:spPr>
            <a:xfrm>
              <a:off x="8877616" y="11773703"/>
              <a:ext cx="6972300" cy="659643"/>
            </a:xfrm>
            <a:prstGeom prst="rect">
              <a:avLst/>
            </a:prstGeom>
            <a:noFill/>
          </p:spPr>
          <p:txBody>
            <a:bodyPr wrap="square" rtlCol="0">
              <a:spAutoFit/>
            </a:bodyPr>
            <a:lstStyle/>
            <a:p>
              <a:r>
                <a:rPr lang="en-US" sz="4444" b="1" dirty="0">
                  <a:solidFill>
                    <a:schemeClr val="bg1"/>
                  </a:solidFill>
                  <a:latin typeface="Encode Sans Normal Black" charset="0"/>
                </a:rPr>
                <a:t>Result</a:t>
              </a:r>
            </a:p>
          </p:txBody>
        </p:sp>
        <p:pic>
          <p:nvPicPr>
            <p:cNvPr id="68" name="Picture 67" descr="Gold boundless bar">
              <a:extLst>
                <a:ext uri="{FF2B5EF4-FFF2-40B4-BE49-F238E27FC236}">
                  <a16:creationId xmlns:a16="http://schemas.microsoft.com/office/drawing/2014/main" id="{3AD68586-14FD-1848-AFFD-3B59708F0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sp>
        <p:nvSpPr>
          <p:cNvPr id="7" name="Rectangle 6">
            <a:extLst>
              <a:ext uri="{FF2B5EF4-FFF2-40B4-BE49-F238E27FC236}">
                <a16:creationId xmlns:a16="http://schemas.microsoft.com/office/drawing/2014/main" id="{3DDC2046-C9BA-344C-A1B7-E1B60946496A}"/>
              </a:ext>
            </a:extLst>
          </p:cNvPr>
          <p:cNvSpPr/>
          <p:nvPr/>
        </p:nvSpPr>
        <p:spPr>
          <a:xfrm>
            <a:off x="18719934" y="21962460"/>
            <a:ext cx="7033073" cy="6200415"/>
          </a:xfrm>
          <a:prstGeom prst="rect">
            <a:avLst/>
          </a:prstGeom>
        </p:spPr>
        <p:txBody>
          <a:bodyPr wrap="square">
            <a:spAutoFit/>
          </a:bodyPr>
          <a:lstStyle/>
          <a:p>
            <a:pPr>
              <a:lnSpc>
                <a:spcPct val="150000"/>
              </a:lnSpc>
            </a:pPr>
            <a:r>
              <a:rPr lang="en-US" dirty="0">
                <a:latin typeface="Encode Sans Wide" panose="02000000000000000000" pitchFamily="2" charset="77"/>
                <a:cs typeface="Times New Roman" panose="02020603050405020304" pitchFamily="18" charset="0"/>
              </a:rPr>
              <a:t>Our design goal is that the output area should be well-formed throughout user interactions, where the output area is well-formed if it can be exported into a Vega-Lite spec.</a:t>
            </a:r>
          </a:p>
          <a:p>
            <a:pPr>
              <a:lnSpc>
                <a:spcPct val="150000"/>
              </a:lnSpc>
            </a:pPr>
            <a:endParaRPr lang="en-US" sz="800" dirty="0">
              <a:latin typeface="Encode Sans Wide" panose="02000000000000000000" pitchFamily="2" charset="77"/>
              <a:cs typeface="Times New Roman" panose="02020603050405020304" pitchFamily="18" charset="0"/>
            </a:endParaRPr>
          </a:p>
          <a:p>
            <a:pPr>
              <a:lnSpc>
                <a:spcPct val="150000"/>
              </a:lnSpc>
            </a:pPr>
            <a:r>
              <a:rPr lang="en-US" dirty="0">
                <a:latin typeface="Encode Sans Wide" panose="02000000000000000000" pitchFamily="2" charset="77"/>
                <a:cs typeface="Times New Roman" panose="02020603050405020304" pitchFamily="18" charset="0"/>
              </a:rPr>
              <a:t>Why maintaining well-formedness at every step is desirable? Allowing ill-formed views means that we need to implement a good error reporting system that accurately guides users to fix problems. By ensuring well-formedness at every step, we can greatly simplify the system while providing a good user experience.</a:t>
            </a:r>
          </a:p>
          <a:p>
            <a:pPr>
              <a:lnSpc>
                <a:spcPct val="150000"/>
              </a:lnSpc>
            </a:pPr>
            <a:endParaRPr lang="en-US" sz="700" dirty="0">
              <a:latin typeface="Encode Sans Wide" panose="02000000000000000000" pitchFamily="2" charset="77"/>
              <a:cs typeface="Times New Roman" panose="02020603050405020304" pitchFamily="18" charset="0"/>
            </a:endParaRPr>
          </a:p>
          <a:p>
            <a:pPr>
              <a:lnSpc>
                <a:spcPct val="150000"/>
              </a:lnSpc>
            </a:pPr>
            <a:r>
              <a:rPr lang="en-US" dirty="0">
                <a:latin typeface="Encode Sans Wide" panose="02000000000000000000" pitchFamily="2" charset="77"/>
                <a:cs typeface="Times New Roman" panose="02020603050405020304" pitchFamily="18" charset="0"/>
              </a:rPr>
              <a:t>To implement well-formedness preserving operations, we perform a speculation for each operation to validate if the operation should be permitted or not. If it should not be permitted, we disallow users from attempting the operation in the first place.</a:t>
            </a:r>
          </a:p>
        </p:txBody>
      </p:sp>
      <p:sp>
        <p:nvSpPr>
          <p:cNvPr id="13" name="Rectangle 12">
            <a:extLst>
              <a:ext uri="{FF2B5EF4-FFF2-40B4-BE49-F238E27FC236}">
                <a16:creationId xmlns:a16="http://schemas.microsoft.com/office/drawing/2014/main" id="{AD8FED79-5DF0-E74B-A8AA-B8214F54936E}"/>
              </a:ext>
            </a:extLst>
          </p:cNvPr>
          <p:cNvSpPr/>
          <p:nvPr/>
        </p:nvSpPr>
        <p:spPr>
          <a:xfrm>
            <a:off x="26469544" y="22080343"/>
            <a:ext cx="9432866" cy="1283685"/>
          </a:xfrm>
          <a:prstGeom prst="rect">
            <a:avLst/>
          </a:prstGeom>
        </p:spPr>
        <p:txBody>
          <a:bodyPr wrap="square">
            <a:spAutoFit/>
          </a:bodyPr>
          <a:lstStyle/>
          <a:p>
            <a:pPr>
              <a:lnSpc>
                <a:spcPct val="150000"/>
              </a:lnSpc>
            </a:pPr>
            <a:r>
              <a:rPr lang="en-US" dirty="0">
                <a:solidFill>
                  <a:schemeClr val="bg1"/>
                </a:solidFill>
                <a:latin typeface="Encode Sans Wide" panose="02000000000000000000" pitchFamily="2" charset="77"/>
              </a:rPr>
              <a:t>As a result, this software abstracts away the implementation details of view composition. Users can focus only on the design and layout with the interactive graphic to create better visualization.</a:t>
            </a:r>
          </a:p>
        </p:txBody>
      </p:sp>
      <p:sp>
        <p:nvSpPr>
          <p:cNvPr id="71" name="Rectangle 70">
            <a:extLst>
              <a:ext uri="{FF2B5EF4-FFF2-40B4-BE49-F238E27FC236}">
                <a16:creationId xmlns:a16="http://schemas.microsoft.com/office/drawing/2014/main" id="{EE31CCFD-9592-644F-A220-D012997F2F5B}"/>
              </a:ext>
            </a:extLst>
          </p:cNvPr>
          <p:cNvSpPr/>
          <p:nvPr/>
        </p:nvSpPr>
        <p:spPr>
          <a:xfrm>
            <a:off x="26469228" y="23470506"/>
            <a:ext cx="9269355" cy="2114681"/>
          </a:xfrm>
          <a:prstGeom prst="rect">
            <a:avLst/>
          </a:prstGeom>
        </p:spPr>
        <p:txBody>
          <a:bodyPr wrap="square">
            <a:spAutoFit/>
          </a:bodyPr>
          <a:lstStyle/>
          <a:p>
            <a:pPr>
              <a:lnSpc>
                <a:spcPct val="150000"/>
              </a:lnSpc>
            </a:pPr>
            <a:r>
              <a:rPr lang="en-US" dirty="0">
                <a:solidFill>
                  <a:schemeClr val="bg1"/>
                </a:solidFill>
                <a:latin typeface="Encode Sans Wide" panose="02000000000000000000" pitchFamily="2" charset="77"/>
              </a:rPr>
              <a:t>In the example for Facet discussed above, if the user uses JSON, the user has to move the inner spec of the layered chart into the inner level, then the user has to add properties for facet in JSON format. The process is not visualizing since the JSON does not show how the final visualization would look like. The process would look like this:</a:t>
            </a:r>
          </a:p>
        </p:txBody>
      </p:sp>
      <p:sp>
        <p:nvSpPr>
          <p:cNvPr id="72" name="Rectangle 71">
            <a:extLst>
              <a:ext uri="{FF2B5EF4-FFF2-40B4-BE49-F238E27FC236}">
                <a16:creationId xmlns:a16="http://schemas.microsoft.com/office/drawing/2014/main" id="{24E5D89A-EF9B-1C43-BB75-56AA73170E3F}"/>
              </a:ext>
            </a:extLst>
          </p:cNvPr>
          <p:cNvSpPr/>
          <p:nvPr/>
        </p:nvSpPr>
        <p:spPr>
          <a:xfrm>
            <a:off x="27049441" y="25856843"/>
            <a:ext cx="3098771" cy="923330"/>
          </a:xfrm>
          <a:prstGeom prst="rect">
            <a:avLst/>
          </a:prstGeom>
        </p:spPr>
        <p:txBody>
          <a:bodyPr wrap="square">
            <a:spAutoFit/>
          </a:bodyPr>
          <a:lstStyle/>
          <a:p>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accent4">
                    <a:lumMod val="60000"/>
                    <a:lumOff val="40000"/>
                  </a:schemeClr>
                </a:solidFill>
                <a:latin typeface="Courier New" panose="02070309020205020404" pitchFamily="49" charset="0"/>
                <a:cs typeface="Courier New" panose="02070309020205020404" pitchFamily="49" charset="0"/>
              </a:rPr>
              <a:t>layered_spec</a:t>
            </a:r>
            <a:endParaRPr lang="en-US" dirty="0">
              <a:solidFill>
                <a:schemeClr val="accent4">
                  <a:lumMod val="60000"/>
                  <a:lumOff val="40000"/>
                </a:schemeClr>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a:t>
            </a:r>
          </a:p>
        </p:txBody>
      </p:sp>
      <p:sp>
        <p:nvSpPr>
          <p:cNvPr id="83" name="Rectangle 82">
            <a:extLst>
              <a:ext uri="{FF2B5EF4-FFF2-40B4-BE49-F238E27FC236}">
                <a16:creationId xmlns:a16="http://schemas.microsoft.com/office/drawing/2014/main" id="{45F5B594-212D-0E46-A890-40CC0578F8F8}"/>
              </a:ext>
            </a:extLst>
          </p:cNvPr>
          <p:cNvSpPr/>
          <p:nvPr/>
        </p:nvSpPr>
        <p:spPr>
          <a:xfrm>
            <a:off x="30776377" y="25783554"/>
            <a:ext cx="5057783" cy="1384995"/>
          </a:xfrm>
          <a:prstGeom prst="rect">
            <a:avLst/>
          </a:prstGeom>
        </p:spPr>
        <p:txBody>
          <a:bodyPr wrap="square">
            <a:spAutoFit/>
          </a:bodyPr>
          <a:lstStyle/>
          <a:p>
            <a:r>
              <a:rPr lang="en-US" sz="1200" dirty="0">
                <a:solidFill>
                  <a:schemeClr val="bg1"/>
                </a:solidFill>
                <a:latin typeface="Courier New" panose="02070309020205020404" pitchFamily="49" charset="0"/>
                <a:cs typeface="Courier New" panose="02070309020205020404" pitchFamily="49" charset="0"/>
              </a:rPr>
              <a:t>{</a:t>
            </a:r>
          </a:p>
          <a:p>
            <a:r>
              <a:rPr lang="en-US" sz="1200" dirty="0">
                <a:solidFill>
                  <a:schemeClr val="bg1"/>
                </a:solidFill>
                <a:latin typeface="Courier New" panose="02070309020205020404" pitchFamily="49" charset="0"/>
                <a:cs typeface="Courier New" panose="02070309020205020404" pitchFamily="49" charset="0"/>
              </a:rPr>
              <a:t>  facet: {</a:t>
            </a:r>
          </a:p>
          <a:p>
            <a:r>
              <a:rPr lang="en-US" sz="1200" dirty="0">
                <a:solidFill>
                  <a:schemeClr val="bg1"/>
                </a:solidFill>
                <a:latin typeface="Courier New" panose="02070309020205020404" pitchFamily="49" charset="0"/>
                <a:cs typeface="Courier New" panose="02070309020205020404" pitchFamily="49" charset="0"/>
              </a:rPr>
              <a:t>    column: { field: "Origin", type: ”N” }</a:t>
            </a:r>
          </a:p>
          <a:p>
            <a:r>
              <a:rPr lang="en-US" sz="1200" dirty="0">
                <a:solidFill>
                  <a:schemeClr val="bg1"/>
                </a:solidFill>
                <a:latin typeface="Courier New" panose="02070309020205020404" pitchFamily="49" charset="0"/>
                <a:cs typeface="Courier New" panose="02070309020205020404" pitchFamily="49" charset="0"/>
              </a:rPr>
              <a:t>  }, </a:t>
            </a:r>
          </a:p>
          <a:p>
            <a:r>
              <a:rPr lang="en-US" sz="1200" dirty="0">
                <a:solidFill>
                  <a:schemeClr val="bg1"/>
                </a:solidFill>
                <a:latin typeface="Courier New" panose="02070309020205020404" pitchFamily="49" charset="0"/>
                <a:cs typeface="Courier New" panose="02070309020205020404" pitchFamily="49" charset="0"/>
              </a:rPr>
              <a:t>  spec: {…</a:t>
            </a:r>
            <a:r>
              <a:rPr lang="en-US" sz="1200" dirty="0" err="1">
                <a:solidFill>
                  <a:schemeClr val="accent4">
                    <a:lumMod val="60000"/>
                    <a:lumOff val="40000"/>
                  </a:schemeClr>
                </a:solidFill>
                <a:latin typeface="Courier New" panose="02070309020205020404" pitchFamily="49" charset="0"/>
                <a:cs typeface="Courier New" panose="02070309020205020404" pitchFamily="49" charset="0"/>
              </a:rPr>
              <a:t>layered_spec</a:t>
            </a:r>
            <a:r>
              <a:rPr lang="en-US" sz="1200" dirty="0">
                <a:solidFill>
                  <a:schemeClr val="bg1"/>
                </a:solidFill>
                <a:latin typeface="Courier New" panose="02070309020205020404" pitchFamily="49" charset="0"/>
                <a:cs typeface="Courier New" panose="02070309020205020404" pitchFamily="49" charset="0"/>
              </a:rPr>
              <a:t>}</a:t>
            </a:r>
          </a:p>
          <a:p>
            <a:r>
              <a:rPr lang="en-US" sz="1200" dirty="0">
                <a:solidFill>
                  <a:schemeClr val="bg1"/>
                </a:solidFill>
                <a:latin typeface="Courier New" panose="02070309020205020404" pitchFamily="49" charset="0"/>
                <a:cs typeface="Courier New" panose="02070309020205020404" pitchFamily="49" charset="0"/>
              </a:rPr>
              <a:t>}</a:t>
            </a:r>
          </a:p>
          <a:p>
            <a:r>
              <a:rPr lang="en-US" sz="1200" dirty="0">
                <a:solidFill>
                  <a:schemeClr val="bg1"/>
                </a:solidFill>
                <a:latin typeface="Courier New" panose="02070309020205020404" pitchFamily="49" charset="0"/>
                <a:cs typeface="Courier New" panose="02070309020205020404" pitchFamily="49" charset="0"/>
              </a:rPr>
              <a:t> </a:t>
            </a:r>
          </a:p>
        </p:txBody>
      </p:sp>
      <p:cxnSp>
        <p:nvCxnSpPr>
          <p:cNvPr id="84" name="Straight Arrow Connector 83">
            <a:extLst>
              <a:ext uri="{FF2B5EF4-FFF2-40B4-BE49-F238E27FC236}">
                <a16:creationId xmlns:a16="http://schemas.microsoft.com/office/drawing/2014/main" id="{2C7EDB55-1E67-004A-BD0B-8461CDA6B330}"/>
              </a:ext>
            </a:extLst>
          </p:cNvPr>
          <p:cNvCxnSpPr>
            <a:cxnSpLocks/>
          </p:cNvCxnSpPr>
          <p:nvPr/>
        </p:nvCxnSpPr>
        <p:spPr>
          <a:xfrm>
            <a:off x="29811807" y="26361005"/>
            <a:ext cx="575154" cy="0"/>
          </a:xfrm>
          <a:prstGeom prst="straightConnector1">
            <a:avLst/>
          </a:prstGeom>
          <a:ln w="920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8355D03A-8C09-7A44-AB34-AECB3D5DB894}"/>
              </a:ext>
            </a:extLst>
          </p:cNvPr>
          <p:cNvSpPr/>
          <p:nvPr/>
        </p:nvSpPr>
        <p:spPr>
          <a:xfrm>
            <a:off x="26409584" y="26998177"/>
            <a:ext cx="9269356" cy="1283685"/>
          </a:xfrm>
          <a:prstGeom prst="rect">
            <a:avLst/>
          </a:prstGeom>
        </p:spPr>
        <p:txBody>
          <a:bodyPr wrap="square">
            <a:spAutoFit/>
          </a:bodyPr>
          <a:lstStyle/>
          <a:p>
            <a:pPr>
              <a:lnSpc>
                <a:spcPct val="150000"/>
              </a:lnSpc>
            </a:pPr>
            <a:r>
              <a:rPr lang="en-US" dirty="0">
                <a:solidFill>
                  <a:schemeClr val="bg1"/>
                </a:solidFill>
                <a:latin typeface="Encode Sans Wide" panose="02000000000000000000" pitchFamily="2" charset="77"/>
              </a:rPr>
              <a:t>Instead, when using Pleiades, it would be more intuitive to perform a facet operation over a layer composition. The provided popup parameter box for facet helps with selecting the right parameter without dealing with JSON properties. </a:t>
            </a:r>
          </a:p>
        </p:txBody>
      </p:sp>
      <p:pic>
        <p:nvPicPr>
          <p:cNvPr id="6" name="Picture 5">
            <a:extLst>
              <a:ext uri="{FF2B5EF4-FFF2-40B4-BE49-F238E27FC236}">
                <a16:creationId xmlns:a16="http://schemas.microsoft.com/office/drawing/2014/main" id="{D132DF3A-B25B-DE49-9D1F-0136C607CEFC}"/>
              </a:ext>
            </a:extLst>
          </p:cNvPr>
          <p:cNvPicPr>
            <a:picLocks noChangeAspect="1"/>
          </p:cNvPicPr>
          <p:nvPr/>
        </p:nvPicPr>
        <p:blipFill>
          <a:blip r:embed="rId15"/>
          <a:stretch>
            <a:fillRect/>
          </a:stretch>
        </p:blipFill>
        <p:spPr>
          <a:xfrm>
            <a:off x="26541172" y="925935"/>
            <a:ext cx="9197412" cy="958064"/>
          </a:xfrm>
          <a:prstGeom prst="rect">
            <a:avLst/>
          </a:prstGeom>
        </p:spPr>
      </p:pic>
      <p:cxnSp>
        <p:nvCxnSpPr>
          <p:cNvPr id="20" name="Straight Connector 19">
            <a:extLst>
              <a:ext uri="{FF2B5EF4-FFF2-40B4-BE49-F238E27FC236}">
                <a16:creationId xmlns:a16="http://schemas.microsoft.com/office/drawing/2014/main" id="{988F77A5-8D8C-7444-B550-AA486D84AEED}"/>
              </a:ext>
            </a:extLst>
          </p:cNvPr>
          <p:cNvCxnSpPr>
            <a:cxnSpLocks/>
          </p:cNvCxnSpPr>
          <p:nvPr/>
        </p:nvCxnSpPr>
        <p:spPr>
          <a:xfrm>
            <a:off x="18592800" y="20399080"/>
            <a:ext cx="17572164" cy="0"/>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9674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1458</TotalTime>
  <Words>1100</Words>
  <Application>Microsoft Macintosh PowerPoint</Application>
  <PresentationFormat>Custom</PresentationFormat>
  <Paragraphs>46</Paragraphs>
  <Slides>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Arial</vt:lpstr>
      <vt:lpstr>Calibri</vt:lpstr>
      <vt:lpstr>Calibri Light</vt:lpstr>
      <vt:lpstr>Courier New</vt:lpstr>
      <vt:lpstr>Encode Sans Normal</vt:lpstr>
      <vt:lpstr>Encode Sans Normal Black</vt:lpstr>
      <vt:lpstr>Encode Sans Normal ExtraBold</vt:lpstr>
      <vt:lpstr>Encode Sans Wide</vt:lpstr>
      <vt:lpstr>Times New Roman</vt:lpstr>
      <vt:lpstr>Office Theme</vt:lpstr>
      <vt:lpstr>Pleiades: Interactive Composing Tools for Vega-Lite Charts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HERE</dc:title>
  <dc:creator>Sydney Brown</dc:creator>
  <cp:lastModifiedBy>Chanwut Kittivorawong</cp:lastModifiedBy>
  <cp:revision>86</cp:revision>
  <cp:lastPrinted>2019-06-10T19:44:27Z</cp:lastPrinted>
  <dcterms:created xsi:type="dcterms:W3CDTF">2018-02-06T21:34:11Z</dcterms:created>
  <dcterms:modified xsi:type="dcterms:W3CDTF">2019-06-10T19:48:05Z</dcterms:modified>
</cp:coreProperties>
</file>